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XUQzd5KpQKG5PXfIjTT0lQnmY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Gill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2"/>
          <p:cNvSpPr txBox="1"/>
          <p:nvPr>
            <p:ph type="ctrTitle"/>
          </p:nvPr>
        </p:nvSpPr>
        <p:spPr>
          <a:xfrm>
            <a:off x="242754" y="2676578"/>
            <a:ext cx="8528356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316712" y="4176248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rgbClr val="0EAE9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2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  <p:sp>
        <p:nvSpPr>
          <p:cNvPr id="24" name="Google Shape;24;p12"/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Makers of EV3Lessons</a:t>
            </a:r>
            <a:endParaRPr/>
          </a:p>
        </p:txBody>
      </p:sp>
      <p:pic>
        <p:nvPicPr>
          <p:cNvPr descr="A picture containing application&#10;&#10;Description automatically generated" id="25" name="Google Shape;2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649" y="993668"/>
            <a:ext cx="1158461" cy="1158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square&#10;&#10;Description automatically generated" id="26" name="Google Shape;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9647" y="993669"/>
            <a:ext cx="1158461" cy="11584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 rot="5400000">
            <a:off x="2148873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2" type="body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" name="Google Shape;118;p2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3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3" name="Google Shape;123;p24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5" name="Google Shape;125;p24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24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4" name="Google Shape;134;p2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25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25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26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1" name="Google Shape;141;p26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1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4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44;p14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15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15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" name="Google Shape;55;p1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5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9" name="Google Shape;59;p16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1" name="Google Shape;61;p16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7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7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" name="Google Shape;74;p17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7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18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8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3" name="Google Shape;83;p18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E4E4"/>
              </a:buClr>
              <a:buSzPts val="2000"/>
              <a:buFont typeface="Gill Sans"/>
              <a:buNone/>
              <a:defRPr b="0" sz="2000"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1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1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1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88409" y="6266485"/>
            <a:ext cx="75998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242754" y="2676578"/>
            <a:ext cx="8528356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/>
              <a:t>INTRODUCTION TO COLOR SENSOR</a:t>
            </a:r>
            <a:endParaRPr/>
          </a:p>
        </p:txBody>
      </p:sp>
      <p:sp>
        <p:nvSpPr>
          <p:cNvPr id="148" name="Google Shape;148;p1"/>
          <p:cNvSpPr txBox="1"/>
          <p:nvPr>
            <p:ph idx="1" type="subTitle"/>
          </p:nvPr>
        </p:nvSpPr>
        <p:spPr>
          <a:xfrm>
            <a:off x="316712" y="4176248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BY SANJAY AND ARVIND SESHAN</a:t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>
            <a:off x="2621721" y="5901635"/>
            <a:ext cx="3900558" cy="331304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This lesson uses SPIKE 3 software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231" name="Google Shape;231;p10"/>
          <p:cNvSpPr txBox="1"/>
          <p:nvPr>
            <p:ph idx="1" type="body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This lesson was created by Sanjay and Arvind Seshan for Prime Lessons</a:t>
            </a:r>
            <a:endParaRPr/>
          </a:p>
          <a:p>
            <a:pPr indent="-306000" lvl="0" marL="306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b="0" i="0" lang="en-US" sz="1600" u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Additional contributions by FLL Share &amp; Learn community members</a:t>
            </a:r>
            <a:endParaRPr sz="1600"/>
          </a:p>
          <a:p>
            <a:pPr indent="-306000" lvl="0" marL="306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More lessons are available at www.primelessons.org</a:t>
            </a:r>
            <a:endParaRPr/>
          </a:p>
        </p:txBody>
      </p:sp>
      <p:sp>
        <p:nvSpPr>
          <p:cNvPr id="232" name="Google Shape;232;p10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233" name="Google Shape;233;p10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10"/>
          <p:cNvSpPr/>
          <p:nvPr/>
        </p:nvSpPr>
        <p:spPr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12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35" name="Google Shape;235;p1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155088" y="1140007"/>
            <a:ext cx="8831580" cy="240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Learn how to use the Color Sensor</a:t>
            </a:r>
            <a:endParaRPr/>
          </a:p>
        </p:txBody>
      </p:sp>
      <p:sp>
        <p:nvSpPr>
          <p:cNvPr id="156" name="Google Shape;156;p2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157" name="Google Shape;157;p2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camera&#10;&#10;Description automatically generated" id="158" name="Google Shape;158;p2"/>
          <p:cNvPicPr preferRelativeResize="0"/>
          <p:nvPr/>
        </p:nvPicPr>
        <p:blipFill rotWithShape="1">
          <a:blip r:embed="rId3">
            <a:alphaModFix/>
          </a:blip>
          <a:srcRect b="11579" l="17894" r="19474" t="10806"/>
          <a:stretch/>
        </p:blipFill>
        <p:spPr>
          <a:xfrm>
            <a:off x="6266047" y="3821274"/>
            <a:ext cx="2541070" cy="23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WHAT IS A COLOR SENSOR?</a:t>
            </a:r>
            <a:endParaRPr/>
          </a:p>
        </p:txBody>
      </p:sp>
      <p:sp>
        <p:nvSpPr>
          <p:cNvPr id="164" name="Google Shape;164;p3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165" name="Google Shape;165;p3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155100" y="1140000"/>
            <a:ext cx="6536400" cy="51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6000" lvl="0" marL="306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The sensor API can report either the color or reflectivity measured</a:t>
            </a:r>
            <a:endParaRPr/>
          </a:p>
          <a:p>
            <a:pPr indent="-306000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Unlike the EV3, reflectivity is measured while shining a white light, not a red light.</a:t>
            </a:r>
            <a:endParaRPr/>
          </a:p>
          <a:p>
            <a:pPr indent="-306000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Optimal reading distance according to the specs: 16 mm (depending on object size, color, and surface)</a:t>
            </a:r>
            <a:endParaRPr/>
          </a:p>
          <a:p>
            <a:pPr indent="-306000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The sensor can report the colors (shown on right). No color or unrecognized color is the UNKNOWN value.</a:t>
            </a:r>
            <a:endParaRPr/>
          </a:p>
          <a:p>
            <a:pPr indent="-306000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The sensor can report reflection. It is percentage from 0 (no reflection) to 100% (total reflection)</a:t>
            </a:r>
            <a:endParaRPr/>
          </a:p>
          <a:p>
            <a:pPr indent="-306000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The sensor can report raw red, green,blue, intensity (rgbi)  values as a tuple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Note</a:t>
            </a: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testing v3.4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●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Orange color could not be recognized.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●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The r,g,b,i value ranges are unclear and not documented in the Knowledge Base.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screenshot of a quiz&#10;&#10;Description automatically generated" id="167" name="Google Shape;1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1386" y="1402742"/>
            <a:ext cx="2375452" cy="419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NOTE: ADB AND SENSING COLOR</a:t>
            </a:r>
            <a:endParaRPr/>
          </a:p>
        </p:txBody>
      </p:sp>
      <p:sp>
        <p:nvSpPr>
          <p:cNvPr id="173" name="Google Shape;173;p4"/>
          <p:cNvSpPr txBox="1"/>
          <p:nvPr>
            <p:ph idx="1" type="body"/>
          </p:nvPr>
        </p:nvSpPr>
        <p:spPr>
          <a:xfrm>
            <a:off x="155088" y="1140006"/>
            <a:ext cx="480390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i="1" lang="en-US"/>
              <a:t>The color sensor on ADB is mounted at about 8mm off the ground, but the optimal distance for mounting the sensor according to the specs is 16mm.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When using this robot design, Black does not read correctly in Color Mode using electrical tape lines or a FIRST LEGO League challenge mat.</a:t>
            </a:r>
            <a:endParaRPr i="1"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See the next slide for modifications. The build instructions are also provided as a separate file on our site.</a:t>
            </a:r>
            <a:endParaRPr/>
          </a:p>
        </p:txBody>
      </p:sp>
      <p:sp>
        <p:nvSpPr>
          <p:cNvPr id="174" name="Google Shape;174;p4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175" name="Google Shape;175;p4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6" name="Google Shape;176;p4"/>
          <p:cNvCxnSpPr/>
          <p:nvPr/>
        </p:nvCxnSpPr>
        <p:spPr>
          <a:xfrm rot="10800000">
            <a:off x="6492240" y="4721352"/>
            <a:ext cx="2265292" cy="0"/>
          </a:xfrm>
          <a:prstGeom prst="straightConnector1">
            <a:avLst/>
          </a:prstGeom>
          <a:noFill/>
          <a:ln cap="flat" cmpd="sng" w="254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4"/>
          <p:cNvCxnSpPr/>
          <p:nvPr/>
        </p:nvCxnSpPr>
        <p:spPr>
          <a:xfrm>
            <a:off x="6894576" y="3483864"/>
            <a:ext cx="0" cy="105156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8" name="Google Shape;178;p4"/>
          <p:cNvSpPr txBox="1"/>
          <p:nvPr/>
        </p:nvSpPr>
        <p:spPr>
          <a:xfrm>
            <a:off x="6967729" y="3779365"/>
            <a:ext cx="20943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16mm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2M (2 LEGO Modules)</a:t>
            </a:r>
            <a:endParaRPr/>
          </a:p>
        </p:txBody>
      </p:sp>
      <p:pic>
        <p:nvPicPr>
          <p:cNvPr descr="A picture containing sitting, white&#10;&#10;Description automatically generated" id="179" name="Google Shape;1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008" y="1343097"/>
            <a:ext cx="3364992" cy="252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MODIFICATIONS TO ADB</a:t>
            </a:r>
            <a:endParaRPr/>
          </a:p>
        </p:txBody>
      </p:sp>
      <p:pic>
        <p:nvPicPr>
          <p:cNvPr descr="A close up of a toy&#10;&#10;Description automatically generated" id="185" name="Google Shape;18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723" y="1683946"/>
            <a:ext cx="34417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187" name="Google Shape;187;p5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155088" y="1140006"/>
            <a:ext cx="876703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Build instructions for modifying the front bumper of ADB so that the color sensors are raised one LEGO module up are included on this website</a:t>
            </a:r>
            <a:endParaRPr/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9561" y="1818884"/>
            <a:ext cx="3310599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8467" y="3977101"/>
            <a:ext cx="3151094" cy="220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0809" y="3977101"/>
            <a:ext cx="2894013" cy="209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HOW DO YOU PROGRAM WITH A COLOR SENSOR?</a:t>
            </a:r>
            <a:endParaRPr/>
          </a:p>
        </p:txBody>
      </p:sp>
      <p:sp>
        <p:nvSpPr>
          <p:cNvPr id="197" name="Google Shape;197;p6"/>
          <p:cNvSpPr txBox="1"/>
          <p:nvPr>
            <p:ph idx="1" type="body"/>
          </p:nvPr>
        </p:nvSpPr>
        <p:spPr>
          <a:xfrm>
            <a:off x="155088" y="1140006"/>
            <a:ext cx="876703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840"/>
              <a:buChar char="⬛"/>
            </a:pPr>
            <a:r>
              <a:rPr lang="en-US" sz="2000"/>
              <a:t>The two modes you can program the color sensor in: Color Mode and Reflected light mode</a:t>
            </a:r>
            <a:endParaRPr/>
          </a:p>
          <a:p>
            <a:pPr indent="-306000" lvl="0" marL="306000" rtl="0" algn="l">
              <a:spcBef>
                <a:spcPts val="1000"/>
              </a:spcBef>
              <a:spcAft>
                <a:spcPts val="0"/>
              </a:spcAft>
              <a:buSzPts val="1840"/>
              <a:buChar char="⬛"/>
            </a:pPr>
            <a:r>
              <a:rPr b="0" lang="en-US" sz="2000">
                <a:solidFill>
                  <a:srgbClr val="000000"/>
                </a:solidFill>
              </a:rPr>
              <a:t>Reading a color: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40"/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color_sensor.color(port.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b="0"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0" algn="l">
              <a:spcBef>
                <a:spcPts val="1000"/>
              </a:spcBef>
              <a:spcAft>
                <a:spcPts val="0"/>
              </a:spcAft>
              <a:buSzPts val="1840"/>
              <a:buChar char="⬛"/>
            </a:pPr>
            <a:r>
              <a:rPr lang="en-US" sz="2000"/>
              <a:t>Reading an intensity: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4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	color_sensor.reflection(port.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208"/>
              <a:buNone/>
            </a:pPr>
            <a:r>
              <a:t/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8" name="Google Shape;198;p6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199" name="Google Shape;199;p6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2914686" y="2910048"/>
            <a:ext cx="60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Port</a:t>
            </a:r>
            <a:endParaRPr/>
          </a:p>
        </p:txBody>
      </p:sp>
      <p:cxnSp>
        <p:nvCxnSpPr>
          <p:cNvPr id="201" name="Google Shape;201;p6"/>
          <p:cNvCxnSpPr>
            <a:stCxn id="200" idx="0"/>
          </p:cNvCxnSpPr>
          <p:nvPr/>
        </p:nvCxnSpPr>
        <p:spPr>
          <a:xfrm rot="10800000">
            <a:off x="3217686" y="2630448"/>
            <a:ext cx="0" cy="279600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CHALLENGE 1</a:t>
            </a:r>
            <a:endParaRPr/>
          </a:p>
        </p:txBody>
      </p:sp>
      <p:sp>
        <p:nvSpPr>
          <p:cNvPr id="207" name="Google Shape;207;p7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Program your robot to move straight until the color sensor sees black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b="1" lang="en-US"/>
              <a:t>Basic steps: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Write a color_found function that returns true if it sees black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Set the </a:t>
            </a:r>
            <a:r>
              <a:rPr b="1" lang="en-US"/>
              <a:t>movement motors</a:t>
            </a:r>
            <a:r>
              <a:rPr lang="en-US"/>
              <a:t> for your robot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Start </a:t>
            </a:r>
            <a:r>
              <a:rPr b="1" lang="en-US"/>
              <a:t>moving straight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Await the color_found function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b="1" lang="en-US"/>
              <a:t>Stop moving</a:t>
            </a:r>
            <a:endParaRPr b="1"/>
          </a:p>
          <a:p>
            <a:pPr indent="0" lvl="0" marL="0" rtl="0" algn="l">
              <a:spcBef>
                <a:spcPts val="92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33756" lvl="0" marL="457200" rtl="0" algn="l">
              <a:spcBef>
                <a:spcPts val="92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The solution on the next page uses Drive Base 1 with a color sensor on port A. Adjust your program accordingly.</a:t>
            </a:r>
            <a:endParaRPr/>
          </a:p>
        </p:txBody>
      </p:sp>
      <p:sp>
        <p:nvSpPr>
          <p:cNvPr id="208" name="Google Shape;208;p7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209" name="Google Shape;209;p7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CHALLENGE 1: SOLUTION USING COLOR</a:t>
            </a:r>
            <a:endParaRPr/>
          </a:p>
        </p:txBody>
      </p:sp>
      <p:sp>
        <p:nvSpPr>
          <p:cNvPr id="215" name="Google Shape;215;p8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216" name="Google Shape;216;p8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221875" y="1045681"/>
            <a:ext cx="8833715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hub </a:t>
            </a: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runloop, motor_pair, sys, color_sensor, color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Function that returns true if the color sensor sees black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color_found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return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color_sensor.color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port.A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== color.BLACK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main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    # Set up the pair and start moving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motor_pair.pair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port.C, port.D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motor_pair.move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</a:t>
            </a:r>
            <a:r>
              <a:rPr b="0" i="0" lang="en-US" sz="18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    # wait until color found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await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runloop.until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color_found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    # stop and exit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motor_pair.stop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sys.exit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D8009B"/>
                </a:solidFill>
                <a:latin typeface="Arial"/>
                <a:ea typeface="Arial"/>
                <a:cs typeface="Arial"/>
                <a:sym typeface="Arial"/>
              </a:rPr>
              <a:t>"Done"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runloop.run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CHALLENGE 1: SOLUTION USING REFLECTION</a:t>
            </a:r>
            <a:endParaRPr/>
          </a:p>
        </p:txBody>
      </p:sp>
      <p:sp>
        <p:nvSpPr>
          <p:cNvPr id="223" name="Google Shape;223;p9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09/17/2023)</a:t>
            </a:r>
            <a:endParaRPr/>
          </a:p>
        </p:txBody>
      </p:sp>
      <p:sp>
        <p:nvSpPr>
          <p:cNvPr id="224" name="Google Shape;224;p9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88409" y="1045681"/>
            <a:ext cx="91440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hub </a:t>
            </a: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runloop, motor_pair, sys, color_sensor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Function that returns true if the intensity is less than 50. This works for a black-white</a:t>
            </a:r>
            <a:endParaRPr b="0" i="0" sz="1800" u="none" strike="noStrike">
              <a:solidFill>
                <a:srgbClr val="0096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963E"/>
                </a:solidFill>
              </a:rPr>
              <a:t># mat. If your mat has more colors, use a lower threshold value for black.</a:t>
            </a:r>
            <a:endParaRPr sz="1800">
              <a:solidFill>
                <a:srgbClr val="00963E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intensity_found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return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color_sensor.reflection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port.A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&lt; </a:t>
            </a:r>
            <a:r>
              <a:rPr b="0" i="0" lang="en-US" sz="18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main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    # Set up the pair and start moving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motor_pair.pair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port.C, port.D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motor_pair.move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</a:t>
            </a:r>
            <a:r>
              <a:rPr b="0" i="0" lang="en-US" sz="18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    # wait until intensity found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await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runloop.until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intensity_found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    # stop and exit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motor_pair.stop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sys.exit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D8009B"/>
                </a:solidFill>
                <a:latin typeface="Arial"/>
                <a:ea typeface="Arial"/>
                <a:cs typeface="Arial"/>
                <a:sym typeface="Arial"/>
              </a:rPr>
              <a:t>"Done"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runloop.run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en-US" sz="18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())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2016-07-04T02:35:12Z</dcterms:created>
  <dc:creator>Srinivasan Seshan</dc:creator>
</cp:coreProperties>
</file>