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350" r:id="rId4"/>
    <p:sldId id="351" r:id="rId5"/>
    <p:sldId id="352" r:id="rId6"/>
    <p:sldId id="353" r:id="rId7"/>
    <p:sldId id="354" r:id="rId8"/>
    <p:sldId id="355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BF6"/>
    <a:srgbClr val="FFD500"/>
    <a:srgbClr val="0EAE9F"/>
    <a:srgbClr val="13B09B"/>
    <a:srgbClr val="0290F8"/>
    <a:srgbClr val="FE59D0"/>
    <a:srgbClr val="F55455"/>
    <a:srgbClr val="FF9732"/>
    <a:srgbClr val="02B64E"/>
    <a:srgbClr val="1BC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20" d="100"/>
          <a:sy n="120" d="100"/>
        </p:scale>
        <p:origin x="811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gbe3badb9b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5" name="Google Shape;845;gbe3badb9b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Google Shape;855;gbe3badb9ba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6" name="Google Shape;856;gbe3badb9ba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gbe3badb9ba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4" name="Google Shape;864;gbe3badb9ba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gbe3badb9ba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2" name="Google Shape;872;gbe3badb9ba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gbe3badb9ba_1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0" name="Google Shape;880;gbe3badb9ba_1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be3badb9ba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be3badb9ba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CE58308-CE28-104F-BD4D-D0D6720D129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6528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0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27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· Small circuit" type="blank">
  <p:cSld name="Blank · Small circui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99785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651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AA8BDE-A1E1-EB4C-B477-0E745584C3D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7556C-4AC3-284B-AD9A-8B767710BCC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654BB16-93E0-D540-81EC-C67EB55C9BD0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C015AB-48B6-0841-8C2F-3B06C22FE4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042123E-1A1C-9D40-9891-C4544610AF2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927885-D03B-3045-BF12-C2AA4D09261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3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C41AA-2C67-FB45-BB8C-49EE29A5CC1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D387521-6FF6-464D-B5F9-56FD64F0D6E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F70B37-01C6-6546-B65D-9DF0B84045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B4F345-9683-8240-8900-AF1247197D2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8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41CC19-2F00-0F49-933A-F847E99CEC2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  <p:sldLayoutId id="2147483785" r:id="rId16"/>
    <p:sldLayoutId id="214748378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sz="3600"/>
              <a:t>Recursion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71792"/>
            <a:ext cx="8746864" cy="752706"/>
          </a:xfrm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create recursive functions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p108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Intro to Recursion</a:t>
            </a:r>
          </a:p>
        </p:txBody>
      </p:sp>
      <p:sp>
        <p:nvSpPr>
          <p:cNvPr id="849" name="Google Shape;849;p108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/>
              <a:t>Definition  recursion (n): </a:t>
            </a:r>
          </a:p>
          <a:p>
            <a:pPr lvl="1"/>
            <a:r>
              <a:rPr lang="en-US"/>
              <a:t>see recursion </a:t>
            </a:r>
          </a:p>
          <a:p>
            <a:r>
              <a:rPr lang="en-US"/>
              <a:t>The definition refers to itself </a:t>
            </a:r>
            <a:br>
              <a:rPr lang="en-US"/>
            </a:br>
            <a:r>
              <a:rPr lang="en-US"/>
              <a:t>(like a loop)</a:t>
            </a:r>
          </a:p>
          <a:p>
            <a:r>
              <a:rPr lang="en-US"/>
              <a:t>Some famous examples are:</a:t>
            </a:r>
          </a:p>
          <a:p>
            <a:pPr lvl="1"/>
            <a:r>
              <a:rPr lang="en-US"/>
              <a:t>Fibonacci series: </a:t>
            </a:r>
          </a:p>
          <a:p>
            <a:pPr lvl="1"/>
            <a:r>
              <a:rPr lang="en-US"/>
              <a:t>Factorial:</a:t>
            </a:r>
          </a:p>
          <a:p>
            <a:r>
              <a:rPr lang="en-US"/>
              <a:t>In Python: a function that calls itself</a:t>
            </a:r>
          </a:p>
        </p:txBody>
      </p:sp>
      <p:sp>
        <p:nvSpPr>
          <p:cNvPr id="847" name="Google Shape;847;p108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 lang="en"/>
          </a:p>
        </p:txBody>
      </p:sp>
      <p:pic>
        <p:nvPicPr>
          <p:cNvPr id="850" name="Google Shape;850;p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9468" y="1140006"/>
            <a:ext cx="2975738" cy="1594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1" name="Google Shape;851;p108"/>
          <p:cNvPicPr preferRelativeResize="0"/>
          <p:nvPr/>
        </p:nvPicPr>
        <p:blipFill>
          <a:blip r:embed="rId4">
            <a:alphaModFix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16049" y="3031394"/>
            <a:ext cx="2300324" cy="28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2" name="Google Shape;852;p108"/>
          <p:cNvPicPr preferRelativeResize="0"/>
          <p:nvPr/>
        </p:nvPicPr>
        <p:blipFill>
          <a:blip r:embed="rId6">
            <a:alphaModFix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24882" y="3406579"/>
            <a:ext cx="2230450" cy="331850"/>
          </a:xfrm>
          <a:prstGeom prst="rect">
            <a:avLst/>
          </a:prstGeom>
          <a:noFill/>
          <a:ln>
            <a:noFill/>
          </a:ln>
        </p:spPr>
      </p:pic>
      <p:sp>
        <p:nvSpPr>
          <p:cNvPr id="853" name="Google Shape;853;p108"/>
          <p:cNvSpPr txBox="1"/>
          <p:nvPr/>
        </p:nvSpPr>
        <p:spPr>
          <a:xfrm>
            <a:off x="5078803" y="2895502"/>
            <a:ext cx="3648597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" i="1" dirty="0">
                <a:latin typeface="Muli"/>
                <a:ea typeface="Muli"/>
                <a:cs typeface="Muli"/>
                <a:sym typeface="Muli"/>
              </a:rPr>
              <a:t>1, 1, 2, 3, 5, 8, 13, …..</a:t>
            </a:r>
            <a:endParaRPr i="1" dirty="0">
              <a:latin typeface="Muli"/>
              <a:ea typeface="Muli"/>
              <a:cs typeface="Muli"/>
              <a:sym typeface="Muli"/>
            </a:endParaRPr>
          </a:p>
          <a:p>
            <a:pPr>
              <a:lnSpc>
                <a:spcPct val="150000"/>
              </a:lnSpc>
            </a:pPr>
            <a:r>
              <a:rPr lang="en" i="1" dirty="0">
                <a:latin typeface="Muli"/>
                <a:ea typeface="Muli"/>
                <a:cs typeface="Muli"/>
                <a:sym typeface="Muli"/>
              </a:rPr>
              <a:t>5! = 5*(4*(3*(2*(1)))) = 120</a:t>
            </a:r>
            <a:endParaRPr i="1" dirty="0"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Google Shape;858;p109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Programming a Recursive Function</a:t>
            </a:r>
          </a:p>
        </p:txBody>
      </p:sp>
      <p:sp>
        <p:nvSpPr>
          <p:cNvPr id="859" name="Google Shape;859;p109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There are two parts to recursion:</a:t>
            </a:r>
          </a:p>
          <a:p>
            <a:pPr lvl="1"/>
            <a:r>
              <a:rPr lang="en-US"/>
              <a:t>The base case → a known case</a:t>
            </a:r>
          </a:p>
          <a:p>
            <a:pPr lvl="2"/>
            <a:r>
              <a:rPr lang="en-US"/>
              <a:t>Sometimes there are multiple base cases</a:t>
            </a:r>
          </a:p>
          <a:p>
            <a:pPr lvl="1"/>
            <a:r>
              <a:rPr lang="en-US"/>
              <a:t>The recursive case → everything else</a:t>
            </a:r>
          </a:p>
          <a:p>
            <a:endParaRPr lang="en-US"/>
          </a:p>
        </p:txBody>
      </p:sp>
      <p:sp>
        <p:nvSpPr>
          <p:cNvPr id="860" name="Google Shape;860;p109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 lang="en"/>
          </a:p>
        </p:txBody>
      </p:sp>
      <p:sp>
        <p:nvSpPr>
          <p:cNvPr id="861" name="Google Shape;861;p109"/>
          <p:cNvSpPr txBox="1"/>
          <p:nvPr/>
        </p:nvSpPr>
        <p:spPr>
          <a:xfrm>
            <a:off x="580550" y="4081725"/>
            <a:ext cx="6200400" cy="128993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1200" b="1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 b="1" dirty="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recursiveFunction</a:t>
            </a:r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():</a:t>
            </a:r>
            <a:endParaRPr sz="1200" dirty="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 b="1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(this </a:t>
            </a:r>
            <a:r>
              <a:rPr lang="en" sz="1200" b="1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is</a:t>
            </a:r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the base case):</a:t>
            </a:r>
            <a:endParaRPr sz="1200" dirty="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something non-recursive</a:t>
            </a:r>
            <a:endParaRPr sz="1200" dirty="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200" b="1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200" dirty="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6200" marR="76200">
              <a:lnSpc>
                <a:spcPct val="142857"/>
              </a:lnSpc>
              <a:spcAft>
                <a:spcPts val="800"/>
              </a:spcAft>
            </a:pPr>
            <a:r>
              <a:rPr lang="en" sz="1200" dirty="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      return something recursive</a:t>
            </a:r>
            <a:endParaRPr sz="1200" dirty="0">
              <a:solidFill>
                <a:srgbClr val="33333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110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Recursion: Factorial</a:t>
            </a:r>
          </a:p>
        </p:txBody>
      </p:sp>
      <p:sp>
        <p:nvSpPr>
          <p:cNvPr id="867" name="Google Shape;867;p110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Base Case: </a:t>
            </a:r>
            <a:r>
              <a:rPr lang="en-US" dirty="0">
                <a:sym typeface="Courier New"/>
              </a:rPr>
              <a:t>factorial(1) = 1</a:t>
            </a:r>
            <a:r>
              <a:rPr lang="en-US" dirty="0"/>
              <a:t>  (i.e. 1! = 1)</a:t>
            </a:r>
          </a:p>
          <a:p>
            <a:r>
              <a:rPr lang="en-US" dirty="0"/>
              <a:t>Recursive case: return </a:t>
            </a:r>
            <a:r>
              <a:rPr lang="en-US" dirty="0">
                <a:sym typeface="Courier New"/>
              </a:rPr>
              <a:t>n*(factorial(n-1))</a:t>
            </a:r>
          </a:p>
          <a:p>
            <a:endParaRPr lang="en-US" dirty="0">
              <a:sym typeface="Courier New"/>
            </a:endParaRPr>
          </a:p>
        </p:txBody>
      </p:sp>
      <p:sp>
        <p:nvSpPr>
          <p:cNvPr id="868" name="Google Shape;868;p110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 lang="en"/>
          </a:p>
        </p:txBody>
      </p:sp>
      <p:sp>
        <p:nvSpPr>
          <p:cNvPr id="869" name="Google Shape;869;p110"/>
          <p:cNvSpPr txBox="1"/>
          <p:nvPr/>
        </p:nvSpPr>
        <p:spPr>
          <a:xfrm>
            <a:off x="902510" y="3061957"/>
            <a:ext cx="5457900" cy="175429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5714"/>
              </a:lnSpc>
            </a:pPr>
            <a:r>
              <a:rPr lang="en" sz="12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factorial(n):</a:t>
            </a:r>
            <a:endParaRPr sz="12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(n == </a:t>
            </a:r>
            <a:r>
              <a:rPr lang="en" sz="12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2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2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2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2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2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en" sz="12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n*factorial(n-</a:t>
            </a:r>
            <a:r>
              <a:rPr lang="en" sz="12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2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2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2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11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Recursion: Fibonacci</a:t>
            </a:r>
          </a:p>
        </p:txBody>
      </p:sp>
      <p:sp>
        <p:nvSpPr>
          <p:cNvPr id="875" name="Google Shape;875;p111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/>
              <a:t>Base Case 1: </a:t>
            </a:r>
            <a:r>
              <a:rPr lang="en-US">
                <a:sym typeface="Courier New"/>
              </a:rPr>
              <a:t>fibonacci(1) = 1</a:t>
            </a:r>
            <a:r>
              <a:rPr lang="en-US"/>
              <a:t>  </a:t>
            </a:r>
          </a:p>
          <a:p>
            <a:r>
              <a:rPr lang="en-US"/>
              <a:t>Base Case 2: </a:t>
            </a:r>
            <a:r>
              <a:rPr lang="en-US">
                <a:sym typeface="Courier New"/>
              </a:rPr>
              <a:t>fibonacci(2) = 1</a:t>
            </a:r>
            <a:r>
              <a:rPr lang="en-US"/>
              <a:t>  </a:t>
            </a:r>
          </a:p>
          <a:p>
            <a:r>
              <a:rPr lang="en-US"/>
              <a:t>Recursive case: return </a:t>
            </a:r>
            <a:r>
              <a:rPr lang="en-US">
                <a:sym typeface="Courier New"/>
              </a:rPr>
              <a:t>fibonacci(n-1)+fibonacci(n-2)</a:t>
            </a:r>
          </a:p>
          <a:p>
            <a:endParaRPr lang="en-US">
              <a:sym typeface="Courier New"/>
            </a:endParaRPr>
          </a:p>
        </p:txBody>
      </p:sp>
      <p:sp>
        <p:nvSpPr>
          <p:cNvPr id="876" name="Google Shape;876;p111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 lang="en"/>
          </a:p>
        </p:txBody>
      </p:sp>
      <p:sp>
        <p:nvSpPr>
          <p:cNvPr id="877" name="Google Shape;877;p111"/>
          <p:cNvSpPr txBox="1"/>
          <p:nvPr/>
        </p:nvSpPr>
        <p:spPr>
          <a:xfrm>
            <a:off x="750330" y="3371328"/>
            <a:ext cx="5327100" cy="172281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5714"/>
              </a:lnSpc>
            </a:pP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fibonacci(n):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(n == 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0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elif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(n == 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0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05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lang="en" sz="10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fibonacci(n-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 + fibonacci(n-</a:t>
            </a:r>
            <a:r>
              <a:rPr lang="en" sz="10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05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5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p112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Challenge: Pell sequence</a:t>
            </a:r>
          </a:p>
        </p:txBody>
      </p:sp>
      <p:sp>
        <p:nvSpPr>
          <p:cNvPr id="883" name="Google Shape;883;p112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Create a recursive function to get the nth value in the Pell sequence</a:t>
            </a:r>
          </a:p>
          <a:p>
            <a:r>
              <a:rPr lang="en-US" dirty="0"/>
              <a:t>The Pell sequence is 0, 1, 2, 5, 12, 29, 70, 169, 408, 985, ……</a:t>
            </a:r>
          </a:p>
          <a:p>
            <a:r>
              <a:rPr lang="en-US" dirty="0"/>
              <a:t>Mathematically, it is defined as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Print the 5</a:t>
            </a:r>
            <a:r>
              <a:rPr lang="en-US" baseline="30000" dirty="0"/>
              <a:t>th</a:t>
            </a:r>
            <a:r>
              <a:rPr lang="en-US" dirty="0"/>
              <a:t> PELL number to the light matrix</a:t>
            </a:r>
          </a:p>
          <a:p>
            <a:endParaRPr lang="en-US" dirty="0"/>
          </a:p>
        </p:txBody>
      </p:sp>
      <p:sp>
        <p:nvSpPr>
          <p:cNvPr id="884" name="Google Shape;884;p112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 lang="en"/>
          </a:p>
        </p:txBody>
      </p:sp>
      <p:pic>
        <p:nvPicPr>
          <p:cNvPr id="885" name="Google Shape;885;p112"/>
          <p:cNvPicPr preferRelativeResize="0"/>
          <p:nvPr/>
        </p:nvPicPr>
        <p:blipFill>
          <a:blip r:embed="rId3">
            <a:alphaModFix/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0871" y="2529551"/>
            <a:ext cx="4859726" cy="46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113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 Solution</a:t>
            </a:r>
          </a:p>
        </p:txBody>
      </p:sp>
      <p:sp>
        <p:nvSpPr>
          <p:cNvPr id="891" name="Google Shape;891;p113"/>
          <p:cNvSpPr txBox="1">
            <a:spLocks noGrp="1"/>
          </p:cNvSpPr>
          <p:nvPr>
            <p:ph idx="1"/>
          </p:nvPr>
        </p:nvSpPr>
        <p:spPr>
          <a:solidFill>
            <a:srgbClr val="FFFFFF"/>
          </a:solidFill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lvl="0" indent="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PELL(n):</a:t>
            </a:r>
          </a:p>
          <a:p>
            <a:pPr marL="0" lvl="0" indent="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(n==</a:t>
            </a:r>
            <a:r>
              <a:rPr lang="en-US" sz="180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</a:p>
          <a:p>
            <a:pPr marL="0" lvl="0" indent="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</a:p>
          <a:p>
            <a:pPr marL="0" lvl="0" indent="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elif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(n==</a:t>
            </a:r>
            <a:r>
              <a:rPr lang="en-US" sz="180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</a:p>
          <a:p>
            <a:pPr marL="0" lvl="0" indent="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  <a:p>
            <a:pPr marL="0" lvl="0" indent="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lvl="0" indent="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*PELL(n-</a:t>
            </a:r>
            <a:r>
              <a:rPr lang="en-US" sz="180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)+PELL(n-</a:t>
            </a:r>
            <a:r>
              <a:rPr lang="en-US" sz="180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lvl="0" indent="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-US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hub.light_matrix.write</a:t>
            </a:r>
            <a:r>
              <a:rPr lang="en-US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(PELL(5))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lvl="0" indent="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92" name="Google Shape;892;p113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 lang="e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1757</TotalTime>
  <Words>486</Words>
  <Application>Microsoft Office PowerPoint</Application>
  <PresentationFormat>On-screen Show (4:3)</PresentationFormat>
  <Paragraphs>76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Consolas</vt:lpstr>
      <vt:lpstr>Courier New</vt:lpstr>
      <vt:lpstr>Gill Sans MT</vt:lpstr>
      <vt:lpstr>Helvetica Neue</vt:lpstr>
      <vt:lpstr>Muli</vt:lpstr>
      <vt:lpstr>Wingdings 2</vt:lpstr>
      <vt:lpstr>Dividend</vt:lpstr>
      <vt:lpstr>Recursion</vt:lpstr>
      <vt:lpstr>Lesson Objectives</vt:lpstr>
      <vt:lpstr>Intro to Recursion</vt:lpstr>
      <vt:lpstr>Programming a Recursive Function</vt:lpstr>
      <vt:lpstr>Recursion: Factorial</vt:lpstr>
      <vt:lpstr>Recursion: Fibonacci</vt:lpstr>
      <vt:lpstr>Challenge: Pell sequence</vt:lpstr>
      <vt:lpstr>Challenge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Sanjay Seshan</cp:lastModifiedBy>
  <cp:revision>216</cp:revision>
  <dcterms:created xsi:type="dcterms:W3CDTF">2016-07-04T02:35:12Z</dcterms:created>
  <dcterms:modified xsi:type="dcterms:W3CDTF">2021-08-12T23:16:37Z</dcterms:modified>
</cp:coreProperties>
</file>