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7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BF6"/>
    <a:srgbClr val="FFD500"/>
    <a:srgbClr val="0EAE9F"/>
    <a:srgbClr val="13B09B"/>
    <a:srgbClr val="0290F8"/>
    <a:srgbClr val="FE59D0"/>
    <a:srgbClr val="F55455"/>
    <a:srgbClr val="FF9732"/>
    <a:srgbClr val="02B64E"/>
    <a:srgbClr val="1B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51" d="100"/>
          <a:sy n="151" d="100"/>
        </p:scale>
        <p:origin x="13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bc84d0bcb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bc84d0bcb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bbd12b6a44_1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bbd12b6a44_1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bbd12b6a44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Google Shape;773;gbbd12b6a44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bbd12b6a44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bbd12b6a44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bbd12b6a44_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bbd12b6a44_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bbd12b6a44_1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bbd12b6a44_1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bc84d0bc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bc84d0bc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gbc84d0bcb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9" name="Google Shape;809;gbc84d0bcb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bc84d0bcb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bc84d0bcb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gbbd12b6a44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5" name="Google Shape;825;gbbd12b6a44_1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CE58308-CE28-104F-BD4D-D0D6720D129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65281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0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27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· Small circuit" type="blank">
  <p:cSld name="Blank · Small circui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9785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651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AA8BDE-A1E1-EB4C-B477-0E745584C3D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7556C-4AC3-284B-AD9A-8B767710BC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654BB16-93E0-D540-81EC-C67EB55C9BD0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015AB-48B6-0841-8C2F-3B06C22FE4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042123E-1A1C-9D40-9891-C4544610AF2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927885-D03B-3045-BF12-C2AA4D09261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3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C41AA-2C67-FB45-BB8C-49EE29A5CC1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87521-6FF6-464D-B5F9-56FD64F0D6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3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70B37-01C6-6546-B65D-9DF0B84045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B4F345-9683-8240-8900-AF1247197D2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80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5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41CC19-2F00-0F49-933A-F847E99CEC2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  <p:sldLayoutId id="2147483785" r:id="rId16"/>
    <p:sldLayoutId id="214748378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3600"/>
              <a:t>Object Oriented Programming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04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Extra: Class Inheritance </a:t>
            </a:r>
          </a:p>
        </p:txBody>
      </p:sp>
      <p:sp>
        <p:nvSpPr>
          <p:cNvPr id="820" name="Google Shape;820;p104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5144195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Classes can “inherit” the methods/properties of another “superclass”</a:t>
            </a:r>
          </a:p>
          <a:p>
            <a:pPr lvl="1"/>
            <a:r>
              <a:rPr lang="en-US" dirty="0"/>
              <a:t>You replace “object” with the name of the other class</a:t>
            </a:r>
          </a:p>
          <a:p>
            <a:r>
              <a:rPr lang="en-US" dirty="0"/>
              <a:t>Methods can be overridden in the child class by simply redefining it</a:t>
            </a:r>
          </a:p>
          <a:p>
            <a:r>
              <a:rPr lang="en-US" dirty="0"/>
              <a:t>Overridden child methods can still refer back to the parent method by using </a:t>
            </a:r>
            <a:r>
              <a:rPr lang="en-US" dirty="0">
                <a:sym typeface="Courier New"/>
              </a:rPr>
              <a:t>super()....</a:t>
            </a:r>
          </a:p>
        </p:txBody>
      </p:sp>
      <p:sp>
        <p:nvSpPr>
          <p:cNvPr id="821" name="Google Shape;821;p104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 lang="en"/>
          </a:p>
        </p:txBody>
      </p:sp>
      <p:sp>
        <p:nvSpPr>
          <p:cNvPr id="822" name="Google Shape;822;p104"/>
          <p:cNvSpPr txBox="1"/>
          <p:nvPr/>
        </p:nvSpPr>
        <p:spPr>
          <a:xfrm>
            <a:off x="5666300" y="1116000"/>
            <a:ext cx="3394800" cy="45794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Parent superclass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 = n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printVar(self):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Child 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ChildClass(</a:t>
            </a:r>
            <a:r>
              <a:rPr lang="en" sz="1050" dirty="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MyClass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override a method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n, a):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.a = a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call init of the super class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super().__init__(n)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 = ChildClass(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printVar() in inherited  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print(c.printVar())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4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105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</a:t>
            </a:r>
          </a:p>
        </p:txBody>
      </p:sp>
      <p:sp>
        <p:nvSpPr>
          <p:cNvPr id="828" name="Google Shape;828;p105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Autofit/>
          </a:bodyPr>
          <a:lstStyle/>
          <a:p>
            <a:r>
              <a:rPr lang="en-US" dirty="0"/>
              <a:t>Create a class that will store information about countries and print it on a method call</a:t>
            </a:r>
          </a:p>
          <a:p>
            <a:pPr lvl="1"/>
            <a:r>
              <a:rPr lang="en-US" dirty="0"/>
              <a:t>It should store name, population, and area</a:t>
            </a:r>
          </a:p>
          <a:p>
            <a:pPr lvl="1"/>
            <a:r>
              <a:rPr lang="en-US" dirty="0"/>
              <a:t>Your methods should be 1) print info and 2) get population density (population/area)</a:t>
            </a:r>
          </a:p>
          <a:p>
            <a:r>
              <a:rPr lang="en-US" dirty="0"/>
              <a:t>Display your country’s population density on the hub screen</a:t>
            </a:r>
          </a:p>
        </p:txBody>
      </p:sp>
      <p:sp>
        <p:nvSpPr>
          <p:cNvPr id="829" name="Google Shape;829;p105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10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Challenge Solution</a:t>
            </a:r>
          </a:p>
        </p:txBody>
      </p:sp>
      <p:sp>
        <p:nvSpPr>
          <p:cNvPr id="835" name="Google Shape;835;p106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time</a:t>
            </a: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Country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__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name, population, area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 = name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.population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population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.area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area</a:t>
            </a: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info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.name, 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.population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.area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getDensity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.population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900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.area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myCountry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Country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"New Country"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9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500000</a:t>
            </a:r>
            <a: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sz="9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1000000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9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myCountry.getDensity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())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9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myCountry.getDensity</a:t>
            </a:r>
            <a:r>
              <a:rPr lang="en-US" sz="9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())</a:t>
            </a: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sz="9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9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836" name="Google Shape;836;p106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71792"/>
            <a:ext cx="8746864" cy="752706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Object Oriented Programming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97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Classes</a:t>
            </a:r>
          </a:p>
        </p:txBody>
      </p:sp>
      <p:sp>
        <p:nvSpPr>
          <p:cNvPr id="770" name="Google Shape;770;p97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/>
              <a:t>Classes allow you to group together a collection of variables and functions with a common purpose</a:t>
            </a:r>
          </a:p>
          <a:p>
            <a:r>
              <a:rPr lang="en-US"/>
              <a:t>E.g. Class for animals in a zoo (ZooAnimal) could contain:</a:t>
            </a:r>
          </a:p>
          <a:p>
            <a:pPr lvl="1"/>
            <a:r>
              <a:rPr lang="en-US"/>
              <a:t>Type → tiger, monkey, snake</a:t>
            </a:r>
          </a:p>
          <a:p>
            <a:pPr lvl="1"/>
            <a:r>
              <a:rPr lang="en-US"/>
              <a:t>Weight → current weight in kg</a:t>
            </a:r>
          </a:p>
          <a:p>
            <a:pPr lvl="1"/>
            <a:r>
              <a:rPr lang="en-US"/>
              <a:t>Age → age in years</a:t>
            </a:r>
          </a:p>
          <a:p>
            <a:pPr lvl="1"/>
            <a:r>
              <a:rPr lang="en-US"/>
              <a:t>Birthday() → orders favorite food and increments age by 1</a:t>
            </a:r>
          </a:p>
        </p:txBody>
      </p:sp>
      <p:sp>
        <p:nvSpPr>
          <p:cNvPr id="768" name="Google Shape;768;p97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98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Classes vs Instances</a:t>
            </a:r>
          </a:p>
        </p:txBody>
      </p:sp>
      <p:sp>
        <p:nvSpPr>
          <p:cNvPr id="777" name="Google Shape;777;p98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You define Classes like functions and start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class</a:t>
            </a:r>
            <a:r>
              <a:rPr lang="en-US" dirty="0">
                <a:sym typeface="Courier New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(object):</a:t>
            </a:r>
          </a:p>
          <a:p>
            <a:pPr lvl="1"/>
            <a:r>
              <a:rPr lang="en-US" dirty="0"/>
              <a:t>Inside the definition you list both</a:t>
            </a:r>
          </a:p>
          <a:p>
            <a:pPr lvl="2"/>
            <a:r>
              <a:rPr lang="en-US" dirty="0"/>
              <a:t>variables associated with a class → weight, age</a:t>
            </a:r>
          </a:p>
          <a:p>
            <a:pPr lvl="2"/>
            <a:r>
              <a:rPr lang="en-US" dirty="0"/>
              <a:t>methods (functions related to class) → birthday()</a:t>
            </a:r>
          </a:p>
          <a:p>
            <a:endParaRPr lang="en-US" dirty="0"/>
          </a:p>
          <a:p>
            <a:r>
              <a:rPr lang="en-US" dirty="0"/>
              <a:t>A program can create many Instances of the defined Class -- i.e. variables of that type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ZooAnimal</a:t>
            </a:r>
            <a:r>
              <a:rPr lang="en-US" dirty="0"/>
              <a:t> may be a Class and both </a:t>
            </a:r>
            <a:r>
              <a:rPr lang="en-US" dirty="0" err="1"/>
              <a:t>LeoLion</a:t>
            </a:r>
            <a:r>
              <a:rPr lang="en-US" dirty="0"/>
              <a:t> and </a:t>
            </a:r>
            <a:r>
              <a:rPr lang="en-US" dirty="0" err="1"/>
              <a:t>GeoffGiraffe</a:t>
            </a:r>
            <a:r>
              <a:rPr lang="en-US" dirty="0"/>
              <a:t> may be Instances of that class</a:t>
            </a:r>
          </a:p>
        </p:txBody>
      </p:sp>
      <p:sp>
        <p:nvSpPr>
          <p:cNvPr id="775" name="Google Shape;775;p98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99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Methods</a:t>
            </a:r>
          </a:p>
        </p:txBody>
      </p:sp>
      <p:sp>
        <p:nvSpPr>
          <p:cNvPr id="783" name="Google Shape;783;p99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Methods are functions associated with a class</a:t>
            </a:r>
          </a:p>
          <a:p>
            <a:r>
              <a:rPr lang="en-US" dirty="0"/>
              <a:t>Defined inside start like functions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def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(self, parameters):</a:t>
            </a:r>
          </a:p>
          <a:p>
            <a:pPr lvl="1"/>
            <a:r>
              <a:rPr lang="en-US" dirty="0">
                <a:sym typeface="Muli"/>
              </a:rPr>
              <a:t>Note that the “self” parameter is important as it defines that it relates to that class</a:t>
            </a:r>
          </a:p>
          <a:p>
            <a:r>
              <a:rPr lang="en-US" dirty="0">
                <a:sym typeface="Muli"/>
              </a:rPr>
              <a:t>There is a special method called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init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__(self)</a:t>
            </a:r>
            <a:r>
              <a:rPr lang="en-US" dirty="0">
                <a:sym typeface="Muli"/>
              </a:rPr>
              <a:t>, which is called whenever you create an Instance of a Class</a:t>
            </a:r>
          </a:p>
          <a:p>
            <a:r>
              <a:rPr lang="en-US" dirty="0">
                <a:sym typeface="Muli"/>
              </a:rPr>
              <a:t>To run a method, you need an Instance</a:t>
            </a:r>
          </a:p>
          <a:p>
            <a:pPr lvl="1"/>
            <a:r>
              <a:rPr lang="en-US" dirty="0">
                <a:sym typeface="Muli"/>
              </a:rPr>
              <a:t>E.g.,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Muli"/>
              </a:rPr>
              <a:t>LeoLion.Birthday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Muli"/>
              </a:rPr>
              <a:t>()</a:t>
            </a:r>
          </a:p>
        </p:txBody>
      </p:sp>
      <p:sp>
        <p:nvSpPr>
          <p:cNvPr id="784" name="Google Shape;784;p99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100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Example Class</a:t>
            </a:r>
          </a:p>
        </p:txBody>
      </p:sp>
      <p:sp>
        <p:nvSpPr>
          <p:cNvPr id="790" name="Google Shape;790;p100"/>
          <p:cNvSpPr txBox="1"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MyClass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</a:t>
            </a:r>
            <a:r>
              <a:rPr lang="en-US" b="0" dirty="0" err="1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 method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__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n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define class variables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.myVar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n</a:t>
            </a: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define a method that returns </a:t>
            </a:r>
            <a:r>
              <a:rPr lang="en-US" b="0" dirty="0" err="1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myVar+x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varPlus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x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note that self. variables belong to the class </a:t>
            </a:r>
          </a:p>
          <a:p>
            <a:pPr marL="0" indent="0">
              <a:buNone/>
            </a:pPr>
            <a:r>
              <a:rPr lang="en-US" dirty="0">
                <a:solidFill>
                  <a:srgbClr val="00963E"/>
                </a:solidFill>
                <a:latin typeface="Consolas" panose="020B0609020204030204" pitchFamily="49" charset="0"/>
              </a:rPr>
              <a:t>        # </a:t>
            </a:r>
            <a:r>
              <a:rPr lang="en-US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and can be accessed with calls to that class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.myVar+x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91" name="Google Shape;791;p100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101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Calling Classes (Objects)</a:t>
            </a:r>
          </a:p>
        </p:txBody>
      </p:sp>
      <p:sp>
        <p:nvSpPr>
          <p:cNvPr id="797" name="Google Shape;797;p101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Based on the previous example…</a:t>
            </a:r>
          </a:p>
          <a:p>
            <a:pPr marL="3240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(7)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sets that object's n--&gt;7</a:t>
            </a:r>
          </a:p>
          <a:p>
            <a:pPr marL="3240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myObject.varPlus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(3))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prints 7+3=10</a:t>
            </a:r>
          </a:p>
          <a:p>
            <a:pPr marL="3240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myObject.myVar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)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# prints 7</a:t>
            </a:r>
          </a:p>
          <a:p>
            <a:r>
              <a:rPr lang="en-US" dirty="0"/>
              <a:t>The object has methods that are defined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dirty="0"/>
              <a:t>, similar to lists, strings, and other data types</a:t>
            </a:r>
          </a:p>
          <a:p>
            <a:r>
              <a:rPr lang="en-US" dirty="0"/>
              <a:t>You can customize these however you want</a:t>
            </a:r>
          </a:p>
          <a:p>
            <a:r>
              <a:rPr lang="en-US" dirty="0"/>
              <a:t>You do not place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” in method calls</a:t>
            </a:r>
          </a:p>
          <a:p>
            <a:pPr lvl="1"/>
            <a:r>
              <a:rPr lang="en-US" dirty="0"/>
              <a:t>The self is automatically replaced with the Instance you use to call the method</a:t>
            </a:r>
          </a:p>
        </p:txBody>
      </p:sp>
      <p:sp>
        <p:nvSpPr>
          <p:cNvPr id="798" name="Google Shape;798;p101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102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Static methods</a:t>
            </a:r>
          </a:p>
        </p:txBody>
      </p:sp>
      <p:sp>
        <p:nvSpPr>
          <p:cNvPr id="804" name="Google Shape;804;p102"/>
          <p:cNvSpPr txBox="1">
            <a:spLocks noGrp="1"/>
          </p:cNvSpPr>
          <p:nvPr>
            <p:ph idx="1"/>
          </p:nvPr>
        </p:nvSpPr>
        <p:spPr/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Static methods belong to the class, not to an individual object</a:t>
            </a:r>
          </a:p>
          <a:p>
            <a:r>
              <a:rPr lang="en-US" dirty="0"/>
              <a:t>Begins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"/>
              </a:rPr>
              <a:t>@staticmethod</a:t>
            </a:r>
          </a:p>
          <a:p>
            <a:r>
              <a:rPr lang="en-US" dirty="0"/>
              <a:t>These methods are universal and do not need an Instance to be called</a:t>
            </a:r>
          </a:p>
          <a:p>
            <a:pPr lvl="1"/>
            <a:r>
              <a:rPr lang="en-US" dirty="0"/>
              <a:t>You do not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“parameter”</a:t>
            </a:r>
          </a:p>
        </p:txBody>
      </p:sp>
      <p:sp>
        <p:nvSpPr>
          <p:cNvPr id="805" name="Google Shape;805;p102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  <p:sp>
        <p:nvSpPr>
          <p:cNvPr id="806" name="Google Shape;806;p102"/>
          <p:cNvSpPr txBox="1"/>
          <p:nvPr/>
        </p:nvSpPr>
        <p:spPr>
          <a:xfrm>
            <a:off x="843619" y="3191605"/>
            <a:ext cx="3000000" cy="23820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....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@staticmethod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myStaticMethod(x):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print(x+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20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 call static methods by referring to a class, not an object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MyClass.myStaticMethod(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30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103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/>
              <a:t>Static Variables vs Object Variables</a:t>
            </a:r>
          </a:p>
        </p:txBody>
      </p:sp>
      <p:sp>
        <p:nvSpPr>
          <p:cNvPr id="812" name="Google Shape;812;p103"/>
          <p:cNvSpPr txBox="1">
            <a:spLocks noGrp="1"/>
          </p:cNvSpPr>
          <p:nvPr>
            <p:ph idx="1"/>
          </p:nvPr>
        </p:nvSpPr>
        <p:spPr>
          <a:xfrm>
            <a:off x="155088" y="1140006"/>
            <a:ext cx="4621681" cy="5082601"/>
          </a:xfrm>
        </p:spPr>
        <p:txBody>
          <a:bodyPr spcFirstLastPara="1" vert="horz" wrap="square" lIns="0" tIns="0" rIns="0" bIns="0" rtlCol="0" anchor="t" anchorCtr="0">
            <a:normAutofit/>
          </a:bodyPr>
          <a:lstStyle/>
          <a:p>
            <a:r>
              <a:rPr lang="en-US" dirty="0"/>
              <a:t>Static variables are defined under the class definition, not a method</a:t>
            </a:r>
          </a:p>
          <a:p>
            <a:r>
              <a:rPr lang="en-US" dirty="0"/>
              <a:t>Static variables can be accessed anywhere (static and non-static methods)</a:t>
            </a:r>
          </a:p>
          <a:p>
            <a:r>
              <a:rPr lang="en-US" dirty="0"/>
              <a:t>Object variables are referred to by using </a:t>
            </a:r>
            <a:r>
              <a:rPr lang="en-US" dirty="0" err="1"/>
              <a:t>self.someVariable</a:t>
            </a:r>
            <a:endParaRPr lang="en-US" dirty="0"/>
          </a:p>
          <a:p>
            <a:r>
              <a:rPr lang="en-US" dirty="0"/>
              <a:t>Static variables are referred to by using </a:t>
            </a:r>
            <a:r>
              <a:rPr lang="en-US" dirty="0" err="1"/>
              <a:t>myClass.someVariable</a:t>
            </a:r>
            <a:endParaRPr lang="en-US" dirty="0"/>
          </a:p>
        </p:txBody>
      </p:sp>
      <p:sp>
        <p:nvSpPr>
          <p:cNvPr id="813" name="Google Shape;813;p103"/>
          <p:cNvSpPr txBox="1">
            <a:spLocks noGrp="1"/>
          </p:cNvSpPr>
          <p:nvPr>
            <p:ph type="sldNum" sz="quarter" idx="12"/>
          </p:nvPr>
        </p:nvSpPr>
        <p:spPr/>
        <p:txBody>
          <a:bodyPr spcFirstLastPara="1" wrap="square" lIns="0" tIns="0" rIns="0" bIns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 lang="en"/>
          </a:p>
        </p:txBody>
      </p:sp>
      <p:sp>
        <p:nvSpPr>
          <p:cNvPr id="814" name="Google Shape;814;p103"/>
          <p:cNvSpPr txBox="1"/>
          <p:nvPr/>
        </p:nvSpPr>
        <p:spPr>
          <a:xfrm>
            <a:off x="4909550" y="1421131"/>
            <a:ext cx="4010100" cy="392021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class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MyClass(object):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myStaticVar = </a:t>
            </a:r>
            <a:r>
              <a:rPr lang="en" sz="1050" dirty="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a static variable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__init__(self, n):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this var cannot be accessed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# from a static method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 = n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variable pertaining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# to an object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printVar(self):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 can call a static and 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# non-static variable here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self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.myVar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@staticmethod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050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myStaticMethod():</a:t>
            </a:r>
            <a:endParaRPr sz="1050" dirty="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05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print a static variable</a:t>
            </a:r>
            <a:endParaRPr sz="105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lnSpc>
                <a:spcPct val="135714"/>
              </a:lnSpc>
            </a:pPr>
            <a:r>
              <a:rPr lang="en" sz="1050" dirty="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print(MyClass.myStaticMethod)</a:t>
            </a:r>
            <a:endParaRPr sz="1050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1764</TotalTime>
  <Words>1180</Words>
  <Application>Microsoft Macintosh PowerPoint</Application>
  <PresentationFormat>On-screen Show (4:3)</PresentationFormat>
  <Paragraphs>149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Consolas</vt:lpstr>
      <vt:lpstr>Courier New</vt:lpstr>
      <vt:lpstr>Gill Sans MT</vt:lpstr>
      <vt:lpstr>Helvetica Neue</vt:lpstr>
      <vt:lpstr>Wingdings 2</vt:lpstr>
      <vt:lpstr>Dividend</vt:lpstr>
      <vt:lpstr>Object Oriented Programming</vt:lpstr>
      <vt:lpstr>Lesson Objectives</vt:lpstr>
      <vt:lpstr>Classes</vt:lpstr>
      <vt:lpstr>Classes vs Instances</vt:lpstr>
      <vt:lpstr>Methods</vt:lpstr>
      <vt:lpstr>Example Class</vt:lpstr>
      <vt:lpstr>Calling Classes (Objects)</vt:lpstr>
      <vt:lpstr>Static methods</vt:lpstr>
      <vt:lpstr>Static Variables vs Object Variables</vt:lpstr>
      <vt:lpstr>Extra: Class Inheritance </vt:lpstr>
      <vt:lpstr>Challenge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209</cp:revision>
  <dcterms:created xsi:type="dcterms:W3CDTF">2016-07-04T02:35:12Z</dcterms:created>
  <dcterms:modified xsi:type="dcterms:W3CDTF">2021-08-13T21:16:06Z</dcterms:modified>
</cp:coreProperties>
</file>