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74" r:id="rId4"/>
  </p:sldMasterIdLst>
  <p:notesMasterIdLst>
    <p:notesMasterId r:id="rId18"/>
  </p:notesMasterIdLst>
  <p:handoutMasterIdLst>
    <p:handoutMasterId r:id="rId19"/>
  </p:handoutMasterIdLst>
  <p:sldIdLst>
    <p:sldId id="414" r:id="rId5"/>
    <p:sldId id="413" r:id="rId6"/>
    <p:sldId id="446" r:id="rId7"/>
    <p:sldId id="447" r:id="rId8"/>
    <p:sldId id="409" r:id="rId9"/>
    <p:sldId id="437" r:id="rId10"/>
    <p:sldId id="443" r:id="rId11"/>
    <p:sldId id="439" r:id="rId12"/>
    <p:sldId id="444" r:id="rId13"/>
    <p:sldId id="438" r:id="rId14"/>
    <p:sldId id="440" r:id="rId15"/>
    <p:sldId id="445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5028" autoAdjust="0"/>
  </p:normalViewPr>
  <p:slideViewPr>
    <p:cSldViewPr snapToGrid="0" snapToObjects="1">
      <p:cViewPr varScale="1">
        <p:scale>
          <a:sx n="83" d="100"/>
          <a:sy n="83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71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87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80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9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9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7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31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94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FC62F-EA83-4EF9-95CE-3B2D1CAF1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objects &amp; Stall Detection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Pick up object (ADB challenge)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B572-2812-44B7-87D4-5B688E5B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r>
              <a:rPr lang="en-US" dirty="0"/>
              <a:t>Drive forward, pick up a hoop and return to the start</a:t>
            </a:r>
          </a:p>
          <a:p>
            <a:r>
              <a:rPr lang="en-US" dirty="0"/>
              <a:t>Make sure to use stall detection in case the motor gets stuck while trying to collect the hoop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0AA0C-0ADF-4FCC-BD48-F1AC0A8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C03A4-9BFF-4083-A942-7040999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090-7C61-484E-9016-557B1F45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96" y="3396479"/>
            <a:ext cx="1615042" cy="2751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B6F63-FB53-4CF0-863B-EC50F348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"/>
          <a:stretch/>
        </p:blipFill>
        <p:spPr>
          <a:xfrm>
            <a:off x="1522762" y="2318767"/>
            <a:ext cx="4319113" cy="27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0AA0C-0ADF-4FCC-BD48-F1AC0A8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C9101-2C78-4B93-A101-8D4D52C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6F1B-196D-417E-8D7E-B695F7888675}"/>
              </a:ext>
            </a:extLst>
          </p:cNvPr>
          <p:cNvSpPr txBox="1"/>
          <p:nvPr/>
        </p:nvSpPr>
        <p:spPr>
          <a:xfrm>
            <a:off x="4479351" y="2149532"/>
            <a:ext cx="4293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Configure motors. This program is configured for the ADB robot and large SPIKE Prime tires.</a:t>
            </a:r>
          </a:p>
          <a:p>
            <a:r>
              <a:rPr lang="en-US" u="sng" dirty="0">
                <a:solidFill>
                  <a:schemeClr val="accent6"/>
                </a:solidFill>
              </a:rPr>
              <a:t>Turn stall detection on in case it was turned off in an earlier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19CF5-8D94-416F-BD4A-C3DA2BB4FD3E}"/>
              </a:ext>
            </a:extLst>
          </p:cNvPr>
          <p:cNvSpPr txBox="1"/>
          <p:nvPr/>
        </p:nvSpPr>
        <p:spPr>
          <a:xfrm>
            <a:off x="3763278" y="4373511"/>
            <a:ext cx="341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accent6"/>
                </a:solidFill>
              </a:rPr>
              <a:t>Move forward up to your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D688-422B-414D-9086-8A93C589D97F}"/>
              </a:ext>
            </a:extLst>
          </p:cNvPr>
          <p:cNvSpPr txBox="1"/>
          <p:nvPr/>
        </p:nvSpPr>
        <p:spPr>
          <a:xfrm>
            <a:off x="3771299" y="4636737"/>
            <a:ext cx="349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accent6"/>
                </a:solidFill>
              </a:rPr>
              <a:t>Rotate the arm up to pick up the hoop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91CC6-BD7B-4CEC-9669-02B457ECF81B}"/>
              </a:ext>
            </a:extLst>
          </p:cNvPr>
          <p:cNvSpPr txBox="1"/>
          <p:nvPr/>
        </p:nvSpPr>
        <p:spPr>
          <a:xfrm>
            <a:off x="3771299" y="4935861"/>
            <a:ext cx="341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accent6"/>
                </a:solidFill>
              </a:rPr>
              <a:t>Move back to starting 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DF2F5-A2EB-48F5-B67A-BBB8A2F4FDCB}"/>
              </a:ext>
            </a:extLst>
          </p:cNvPr>
          <p:cNvSpPr txBox="1"/>
          <p:nvPr/>
        </p:nvSpPr>
        <p:spPr>
          <a:xfrm>
            <a:off x="370951" y="2151835"/>
            <a:ext cx="54924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 = Motor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motor.set_stop_action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motor.set_default_speed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motor.set_stall_detection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motor_pair.set_motor_rotation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27.63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motor_pair.set_default_speed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motor_pair.move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motor.run_for_degrees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motor_pair.move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-10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'cm'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B23-0040-4F0C-AB9A-D719792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7C32-363C-4616-9E3B-AA89323E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situations in FIRST LEGO League when stall detection would be helpful</a:t>
            </a:r>
          </a:p>
          <a:p>
            <a:pPr lvl="1"/>
            <a:r>
              <a:rPr lang="en-US" dirty="0"/>
              <a:t>When might the robot get stuck?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5EE64-2F62-4B29-8094-8E0B2C8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088-B6C4-4917-8B40-D0EDFBF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and Arvind Seshan </a:t>
            </a:r>
            <a:r>
              <a:rPr lang="en-US" sz="1600"/>
              <a:t>for Prime </a:t>
            </a:r>
            <a:r>
              <a:rPr lang="en-US" sz="1600" dirty="0"/>
              <a:t>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how to move non-drive motors</a:t>
            </a:r>
          </a:p>
          <a:p>
            <a:r>
              <a:rPr lang="en-US" dirty="0"/>
              <a:t>Learn about motor stalls</a:t>
            </a:r>
          </a:p>
          <a:p>
            <a:r>
              <a:rPr lang="en-US" dirty="0"/>
              <a:t>Note: Although images shown may be a SPIKE Prime, the same techniques apply to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11978-D10A-AD43-B291-F6BC2E55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4A9E-738B-422E-94C4-3058D20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Motor Functions (Actions)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50630" cy="5082601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To control motors, they must first be initialized</a:t>
            </a:r>
          </a:p>
          <a:p>
            <a:pPr marL="324000" lvl="1" indent="0">
              <a:buNone/>
            </a:pP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 = Motor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900" dirty="0"/>
              <a:t>To run for a certain duration, use the following methods (</a:t>
            </a:r>
            <a:r>
              <a:rPr lang="en-US" sz="1900" dirty="0" err="1"/>
              <a:t>motor.METHOD</a:t>
            </a:r>
            <a:r>
              <a:rPr lang="en-US" sz="1900" dirty="0"/>
              <a:t>)</a:t>
            </a:r>
          </a:p>
          <a:p>
            <a:pPr marL="324000" lvl="1" indent="0">
              <a:buNone/>
            </a:pPr>
            <a:r>
              <a:rPr lang="en-GB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run_for_degrees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7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degrees</a:t>
            </a:r>
            <a:r>
              <a:rPr lang="en-GB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speed=</a:t>
            </a:r>
            <a:r>
              <a:rPr lang="en-GB" sz="17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GB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run_for_rotations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7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rotations</a:t>
            </a:r>
            <a:r>
              <a:rPr lang="en-GB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speed=</a:t>
            </a:r>
            <a:r>
              <a:rPr lang="en-GB" sz="17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GB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run_for_seconds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7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seconds</a:t>
            </a:r>
            <a:r>
              <a:rPr lang="en-GB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speed=</a:t>
            </a:r>
            <a:r>
              <a:rPr lang="en-GB" sz="17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900" b="0" dirty="0">
                <a:solidFill>
                  <a:schemeClr val="tx1"/>
                </a:solidFill>
                <a:effectLst/>
              </a:rPr>
              <a:t>To start running the motors, until stopped at a later spot</a:t>
            </a:r>
          </a:p>
          <a:p>
            <a:pPr marL="324000" lvl="1" indent="0">
              <a:buNone/>
            </a:pP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speed=</a:t>
            </a:r>
            <a:r>
              <a:rPr lang="en-US" sz="17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US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start_at_power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power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US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stop</a:t>
            </a:r>
            <a:r>
              <a:rPr lang="en-US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900" dirty="0">
                <a:solidFill>
                  <a:srgbClr val="000000"/>
                </a:solidFill>
                <a:latin typeface="Consolas" panose="020B0609020204030204" pitchFamily="49" charset="0"/>
              </a:rPr>
              <a:t>To run the motor to a specific position</a:t>
            </a:r>
          </a:p>
          <a:p>
            <a:pPr marL="324000" lvl="1" indent="0">
              <a:buNone/>
            </a:pPr>
            <a:r>
              <a:rPr lang="en-GB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run_to_degrees_counted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7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degrees</a:t>
            </a:r>
            <a:r>
              <a:rPr lang="en-GB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speed=</a:t>
            </a:r>
            <a:r>
              <a:rPr lang="en-GB" sz="17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GB" sz="17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run_to_position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7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degrees</a:t>
            </a:r>
            <a:r>
              <a:rPr lang="en-GB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direction=</a:t>
            </a:r>
            <a:r>
              <a:rPr lang="en-GB" sz="17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'shortest path'</a:t>
            </a:r>
            <a:r>
              <a:rPr lang="en-GB" sz="17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speed=</a:t>
            </a:r>
            <a:r>
              <a:rPr lang="en-GB" sz="17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GB" sz="17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7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b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9A69A-376C-4689-94A8-EE893186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F34E0-9524-4509-8BAA-C44C3F9D3AEA}"/>
              </a:ext>
            </a:extLst>
          </p:cNvPr>
          <p:cNvSpPr txBox="1"/>
          <p:nvPr/>
        </p:nvSpPr>
        <p:spPr>
          <a:xfrm>
            <a:off x="4008499" y="5285730"/>
            <a:ext cx="2510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'clockwise' '</a:t>
            </a:r>
            <a:r>
              <a:rPr lang="en-GB" sz="1600" b="0" dirty="0" err="1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counterclockwise</a:t>
            </a:r>
            <a:r>
              <a:rPr lang="en-GB" sz="16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411971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Motor Functions (Measurements/Settings)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50630" cy="508260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The rotation sensor in the motor can be used to tell the number of degrees the motor has turned</a:t>
            </a:r>
          </a:p>
          <a:p>
            <a:r>
              <a:rPr lang="en-GB" sz="2000" b="0" dirty="0">
                <a:solidFill>
                  <a:srgbClr val="000000"/>
                </a:solidFill>
                <a:effectLst/>
              </a:rPr>
              <a:t>To do this, use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set_degrees_counted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degrees_counted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and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get_degrees_counted</a:t>
            </a:r>
            <a:r>
              <a:rPr lang="en-US" sz="20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chemeClr val="tx1"/>
                </a:solidFill>
                <a:effectLst/>
              </a:rPr>
              <a:t>Just like motor pairs, you can alter various configuration settings</a:t>
            </a:r>
            <a:endParaRPr lang="en-US" sz="2000" dirty="0">
              <a:solidFill>
                <a:schemeClr val="tx1"/>
              </a:solidFill>
            </a:endParaRP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set_stop_action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D8009B"/>
                </a:solidFill>
                <a:latin typeface="Consolas" panose="020B0609020204030204" pitchFamily="49" charset="0"/>
              </a:rPr>
              <a:t>action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set_default_speed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default_speed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800" b="0" dirty="0">
              <a:solidFill>
                <a:srgbClr val="000000"/>
              </a:solidFill>
              <a:effectLst/>
            </a:endParaRPr>
          </a:p>
          <a:p>
            <a:r>
              <a:rPr lang="en-US" sz="2000" dirty="0"/>
              <a:t>You can also read different measurement methods associated with the motor</a:t>
            </a: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get_speed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get_position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get_default_speed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9A69A-376C-4689-94A8-EE893186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2FAA6-DEB8-472B-9DCB-1E04ADBE4F9B}"/>
              </a:ext>
            </a:extLst>
          </p:cNvPr>
          <p:cNvSpPr txBox="1"/>
          <p:nvPr/>
        </p:nvSpPr>
        <p:spPr>
          <a:xfrm>
            <a:off x="3466884" y="3059668"/>
            <a:ext cx="17938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D8009B"/>
                </a:solidFill>
                <a:latin typeface="Consolas" panose="020B0609020204030204" pitchFamily="49" charset="0"/>
              </a:rPr>
              <a:t>a</a:t>
            </a:r>
            <a:r>
              <a:rPr lang="en-GB" sz="1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ction = 'coast'</a:t>
            </a:r>
          </a:p>
          <a:p>
            <a:pPr algn="ctr"/>
            <a:r>
              <a:rPr lang="en-GB" sz="1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'brake’</a:t>
            </a:r>
          </a:p>
          <a:p>
            <a:pPr algn="ctr"/>
            <a:r>
              <a:rPr lang="en-GB" sz="1400" dirty="0">
                <a:solidFill>
                  <a:srgbClr val="D8009B"/>
                </a:solidFill>
                <a:latin typeface="Consolas" panose="020B0609020204030204" pitchFamily="49" charset="0"/>
              </a:rPr>
              <a:t>o</a:t>
            </a:r>
            <a:r>
              <a:rPr lang="en-GB" sz="1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r 'hold'</a:t>
            </a:r>
          </a:p>
        </p:txBody>
      </p:sp>
    </p:spTree>
    <p:extLst>
      <p:ext uri="{BB962C8B-B14F-4D97-AF65-F5344CB8AC3E}">
        <p14:creationId xmlns:p14="http://schemas.microsoft.com/office/powerpoint/2010/main" val="209756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40" y="1218203"/>
            <a:ext cx="3818784" cy="5184221"/>
          </a:xfrm>
        </p:spPr>
        <p:txBody>
          <a:bodyPr>
            <a:normAutofit/>
          </a:bodyPr>
          <a:lstStyle/>
          <a:p>
            <a:r>
              <a:rPr lang="en-US" dirty="0"/>
              <a:t>You can enter negative values for power or distance</a:t>
            </a:r>
          </a:p>
          <a:p>
            <a:r>
              <a:rPr lang="en-US" dirty="0"/>
              <a:t>This will make the robot move backwards</a:t>
            </a:r>
          </a:p>
          <a:p>
            <a:r>
              <a:rPr lang="en-US" dirty="0"/>
              <a:t>If you negate two values (e.g. power and distance or distance and backwards direction), the robot will move forward.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F4E7-EE89-C347-970F-E96D584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C1AE6-58FB-4BD0-9EA4-F92B3021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268" y="1517037"/>
            <a:ext cx="208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Negative Power = Backwards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8900" y="3214313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900"/>
                </a:solidFill>
              </a:rPr>
              <a:t>Positive Power = Forward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2417A30-0FB1-4C69-8280-BEE86CEB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3" t="10012" r="39565" b="16474"/>
          <a:stretch/>
        </p:blipFill>
        <p:spPr>
          <a:xfrm>
            <a:off x="2142260" y="1421578"/>
            <a:ext cx="1508524" cy="3576952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0225DF6D-E256-48CD-B8AD-6CB6A54FAAAB}"/>
              </a:ext>
            </a:extLst>
          </p:cNvPr>
          <p:cNvSpPr/>
          <p:nvPr/>
        </p:nvSpPr>
        <p:spPr>
          <a:xfrm rot="11105759">
            <a:off x="2641375" y="1956586"/>
            <a:ext cx="1186956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00B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0DACE56-A64D-4879-AC09-45FD736B21EC}"/>
              </a:ext>
            </a:extLst>
          </p:cNvPr>
          <p:cNvSpPr/>
          <p:nvPr/>
        </p:nvSpPr>
        <p:spPr>
          <a:xfrm rot="10113581" flipH="1">
            <a:off x="1880049" y="1956586"/>
            <a:ext cx="1267780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Stall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50630" cy="5082601"/>
          </a:xfrm>
        </p:spPr>
        <p:txBody>
          <a:bodyPr>
            <a:normAutofit/>
          </a:bodyPr>
          <a:lstStyle/>
          <a:p>
            <a:r>
              <a:rPr lang="en-US" sz="2000" dirty="0"/>
              <a:t>Often times, you program the motor to move a particular amount. However, the motor gets stuck before it reaches that amount.</a:t>
            </a:r>
          </a:p>
          <a:p>
            <a:r>
              <a:rPr lang="en-US" sz="2000" dirty="0"/>
              <a:t>Stall Detection allows your program to automatically move on to the next line in the code when a particular motor command is stuck (unable to complete its move)</a:t>
            </a:r>
          </a:p>
          <a:p>
            <a:r>
              <a:rPr lang="en-US" sz="2000" dirty="0"/>
              <a:t>SPIKE Prime has a built-in Stall Detection</a:t>
            </a:r>
          </a:p>
          <a:p>
            <a:r>
              <a:rPr lang="en-US" sz="2000" dirty="0"/>
              <a:t>By default, Stall Detection is </a:t>
            </a:r>
            <a:r>
              <a:rPr lang="en-US" sz="2000" b="1" dirty="0"/>
              <a:t>on</a:t>
            </a:r>
            <a:r>
              <a:rPr lang="en-US" sz="2000" dirty="0"/>
              <a:t> when using single motor functions. However, you can turn this feature off using this method:</a:t>
            </a: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set_stall_detection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You can even detect if a motor stall or interrupt has occurred by doing</a:t>
            </a: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was_stalled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dirty="0">
              <a:solidFill>
                <a:schemeClr val="tx1"/>
              </a:solidFill>
            </a:endParaRPr>
          </a:p>
          <a:p>
            <a:pPr marL="324000" lvl="1" indent="0">
              <a:buNone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was_interrupted</a:t>
            </a:r>
            <a:r>
              <a:rPr lang="en-US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9A69A-376C-4689-94A8-EE893186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8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E301-F37E-4B59-AA1D-A0C7AEE7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74FF-9143-4C75-A3A9-2560E6A2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23883" cy="1643387"/>
          </a:xfrm>
        </p:spPr>
        <p:txBody>
          <a:bodyPr/>
          <a:lstStyle/>
          <a:p>
            <a:r>
              <a:rPr lang="en-US" dirty="0"/>
              <a:t>Create a simple attachment arm for Droid Bot IV for the Large Motor connected to Port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EF007-A428-46F4-A388-188BDB63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4C77D3-B9AB-4EFD-892C-8E679ED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14A555B-6469-4B7B-B439-B57177B0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6" t="9973" r="15763" b="6260"/>
          <a:stretch/>
        </p:blipFill>
        <p:spPr>
          <a:xfrm>
            <a:off x="412399" y="3058258"/>
            <a:ext cx="2713054" cy="267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40B3AAE2-87A1-43E6-B064-AA4E2DCD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93" y="801167"/>
            <a:ext cx="4707697" cy="35307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50F0FE-F612-4E26-99EC-9EE90706D1EB}"/>
              </a:ext>
            </a:extLst>
          </p:cNvPr>
          <p:cNvGrpSpPr/>
          <p:nvPr/>
        </p:nvGrpSpPr>
        <p:grpSpPr>
          <a:xfrm>
            <a:off x="5578514" y="4282206"/>
            <a:ext cx="2814859" cy="1826627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672FDF-3456-453B-9512-A4D15CF7F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9D283-36C5-451C-9AE5-6379A25D7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E9D83E-0B1A-4D76-8934-61D68B2D0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129198-2158-4918-BEF6-21D494E92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7161E-8874-40DB-BA5B-5A776642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C7E6A-24CB-451F-A59B-2DF9B20A3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E6643-32A5-4B72-8573-015A350E5C76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46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59EE-E3A8-4FE7-9DA4-675B4AD7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Learn about stall with DROID Bot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934B-86B3-46B2-9C2A-5EADBA14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7"/>
            <a:ext cx="8746864" cy="1876732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Create one program with </a:t>
            </a:r>
            <a:r>
              <a:rPr lang="en-US" sz="1900" u="sng" dirty="0"/>
              <a:t>stall detection turned on </a:t>
            </a:r>
            <a:r>
              <a:rPr lang="en-US" sz="1900" dirty="0"/>
              <a:t>and one with </a:t>
            </a:r>
            <a:r>
              <a:rPr lang="en-US" sz="1900" u="sng" dirty="0"/>
              <a:t>stall detection turned off</a:t>
            </a:r>
            <a:r>
              <a:rPr lang="en-US" sz="1900" dirty="0"/>
              <a:t>.</a:t>
            </a:r>
          </a:p>
          <a:p>
            <a:r>
              <a:rPr lang="en-US" sz="1900" dirty="0"/>
              <a:t>Using Droid Bot IV or similar, program the motor to turn 1000 degrees. </a:t>
            </a:r>
          </a:p>
          <a:p>
            <a:r>
              <a:rPr lang="en-US" sz="1900" dirty="0"/>
              <a:t>Add a beeping sound after the motor command.</a:t>
            </a:r>
          </a:p>
          <a:p>
            <a:r>
              <a:rPr lang="en-US" sz="1900" dirty="0"/>
              <a:t>Hold the arm with your hand to prevent motor from completing 1000 degrees. Hold for a couple of seconds.</a:t>
            </a:r>
          </a:p>
          <a:p>
            <a:r>
              <a:rPr lang="en-US" sz="1900" dirty="0"/>
              <a:t>Compare what happens in each program. Will the sound play in both or only one program?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C275-44D5-4BBB-B064-7529C9F2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E60C2-9858-40F9-BB52-887140B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F27E3246-3C17-4AE0-94BE-74D0469F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90" y="3802584"/>
            <a:ext cx="3285201" cy="24639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C4C7B0-ED95-432C-BB64-5B0469FFDC71}"/>
              </a:ext>
            </a:extLst>
          </p:cNvPr>
          <p:cNvCxnSpPr>
            <a:cxnSpLocks/>
          </p:cNvCxnSpPr>
          <p:nvPr/>
        </p:nvCxnSpPr>
        <p:spPr>
          <a:xfrm>
            <a:off x="2729552" y="5145206"/>
            <a:ext cx="13238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AB91D-D15C-4B75-85F4-033F2E1B87C8}"/>
              </a:ext>
            </a:extLst>
          </p:cNvPr>
          <p:cNvSpPr/>
          <p:nvPr/>
        </p:nvSpPr>
        <p:spPr>
          <a:xfrm>
            <a:off x="876920" y="4172664"/>
            <a:ext cx="2135448" cy="1876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Cause a stall by holding the </a:t>
            </a:r>
            <a:r>
              <a:rPr lang="en-US" dirty="0" err="1">
                <a:solidFill>
                  <a:schemeClr val="tx1"/>
                </a:solidFill>
              </a:rPr>
              <a:t>liftarm</a:t>
            </a:r>
            <a:r>
              <a:rPr lang="en-US" dirty="0">
                <a:solidFill>
                  <a:schemeClr val="tx1"/>
                </a:solidFill>
              </a:rPr>
              <a:t> and preventing it from turning. Hold if for a second of two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F4B30D-0246-4614-AA72-07A6E8D942EE}"/>
              </a:ext>
            </a:extLst>
          </p:cNvPr>
          <p:cNvSpPr/>
          <p:nvPr/>
        </p:nvSpPr>
        <p:spPr>
          <a:xfrm>
            <a:off x="4053385" y="4615730"/>
            <a:ext cx="905609" cy="990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406A0-A76B-4C53-A2D4-B2C4BC54C2AC}"/>
              </a:ext>
            </a:extLst>
          </p:cNvPr>
          <p:cNvSpPr txBox="1"/>
          <p:nvPr/>
        </p:nvSpPr>
        <p:spPr>
          <a:xfrm>
            <a:off x="876920" y="3346164"/>
            <a:ext cx="3542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set_stall_detection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E892C-13E6-49F9-80B1-57BA94B5A6C5}"/>
              </a:ext>
            </a:extLst>
          </p:cNvPr>
          <p:cNvSpPr txBox="1"/>
          <p:nvPr/>
        </p:nvSpPr>
        <p:spPr>
          <a:xfrm>
            <a:off x="4419472" y="3349189"/>
            <a:ext cx="3542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set_stall_detection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8CC"/>
                </a:solidFill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56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88E1-0E55-4006-83F7-0AECE0FE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53D8-8355-4FEF-823F-78833EB7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948101"/>
          </a:xfrm>
        </p:spPr>
        <p:txBody>
          <a:bodyPr/>
          <a:lstStyle/>
          <a:p>
            <a:r>
              <a:rPr lang="en-US" dirty="0"/>
              <a:t>Stall detection “on” allowed the code to move on to the next line even when the arm got stuck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68869-9338-4493-BBF4-6314FC1A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8ED0B-352A-4B0A-94D1-5A4C7D02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7F9B1-9B28-438A-A9E2-6C8840E56673}"/>
              </a:ext>
            </a:extLst>
          </p:cNvPr>
          <p:cNvSpPr txBox="1"/>
          <p:nvPr/>
        </p:nvSpPr>
        <p:spPr>
          <a:xfrm>
            <a:off x="320431" y="4769893"/>
            <a:ext cx="38373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beep plays even if you hold the arm and prevent it from moving.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49D5F-969F-4577-B918-6C2A75662039}"/>
              </a:ext>
            </a:extLst>
          </p:cNvPr>
          <p:cNvSpPr txBox="1"/>
          <p:nvPr/>
        </p:nvSpPr>
        <p:spPr>
          <a:xfrm>
            <a:off x="4638431" y="4769893"/>
            <a:ext cx="38373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beep will not play until you release the arm and allow the motor to complete its move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DA17B-8533-4D1F-A506-7756A2FD0675}"/>
              </a:ext>
            </a:extLst>
          </p:cNvPr>
          <p:cNvSpPr txBox="1"/>
          <p:nvPr/>
        </p:nvSpPr>
        <p:spPr>
          <a:xfrm>
            <a:off x="4572000" y="2395975"/>
            <a:ext cx="431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 = Motor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motor.set_stop_action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motor.set_default_speed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motor.set_stall_detection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motor.run_for_degrees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hub.speaker.beep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8071E-09D2-4C83-BAAB-36E6DEEFA6A6}"/>
              </a:ext>
            </a:extLst>
          </p:cNvPr>
          <p:cNvSpPr txBox="1"/>
          <p:nvPr/>
        </p:nvSpPr>
        <p:spPr>
          <a:xfrm>
            <a:off x="288307" y="2395975"/>
            <a:ext cx="431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 = Motor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motor.set_stop_action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motor.set_default_speed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motor.set_stall_detection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motor.run_for_degrees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hub.speaker.beep</a:t>
            </a:r>
            <a:r>
              <a:rPr lang="en-US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057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8654</TotalTime>
  <Words>1296</Words>
  <Application>Microsoft Macintosh PowerPoint</Application>
  <PresentationFormat>On-screen Show (4:3)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Consolas</vt:lpstr>
      <vt:lpstr>Gill Sans MT</vt:lpstr>
      <vt:lpstr>Helvetica Neue</vt:lpstr>
      <vt:lpstr>Wingdings 2</vt:lpstr>
      <vt:lpstr>Custom Design</vt:lpstr>
      <vt:lpstr>beginner</vt:lpstr>
      <vt:lpstr>1_Custom Design</vt:lpstr>
      <vt:lpstr>Dividend</vt:lpstr>
      <vt:lpstr>moving objects &amp; Stall Detection</vt:lpstr>
      <vt:lpstr>Lesson Objectives</vt:lpstr>
      <vt:lpstr>Single Motor Functions (Actions)</vt:lpstr>
      <vt:lpstr>Single Motor Functions (Measurements/Settings)</vt:lpstr>
      <vt:lpstr>NEGATIVE Values</vt:lpstr>
      <vt:lpstr>Stall detection</vt:lpstr>
      <vt:lpstr>Attachment arm</vt:lpstr>
      <vt:lpstr>Challenge 1: Learn about stall with DROID Bot IV</vt:lpstr>
      <vt:lpstr>Challenge 1 solution</vt:lpstr>
      <vt:lpstr>Challenge 2: Pick up object (ADB challenge)</vt:lpstr>
      <vt:lpstr>Challenge 2 solution</vt:lpstr>
      <vt:lpstr>Extensions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148</cp:revision>
  <cp:lastPrinted>2016-07-04T14:38:40Z</cp:lastPrinted>
  <dcterms:created xsi:type="dcterms:W3CDTF">2014-08-07T02:19:13Z</dcterms:created>
  <dcterms:modified xsi:type="dcterms:W3CDTF">2021-01-17T19:28:10Z</dcterms:modified>
</cp:coreProperties>
</file>