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73" r:id="rId1"/>
  </p:sldMasterIdLst>
  <p:notesMasterIdLst>
    <p:notesMasterId r:id="rId12"/>
  </p:notesMasterIdLst>
  <p:handoutMasterIdLst>
    <p:handoutMasterId r:id="rId13"/>
  </p:handoutMasterIdLst>
  <p:sldIdLst>
    <p:sldId id="275" r:id="rId2"/>
    <p:sldId id="257" r:id="rId3"/>
    <p:sldId id="279" r:id="rId4"/>
    <p:sldId id="289" r:id="rId5"/>
    <p:sldId id="290" r:id="rId6"/>
    <p:sldId id="280" r:id="rId7"/>
    <p:sldId id="291" r:id="rId8"/>
    <p:sldId id="281" r:id="rId9"/>
    <p:sldId id="292" r:id="rId10"/>
    <p:sldId id="28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500"/>
    <a:srgbClr val="0EAE9F"/>
    <a:srgbClr val="13B09B"/>
    <a:srgbClr val="0290F8"/>
    <a:srgbClr val="FE59D0"/>
    <a:srgbClr val="F55455"/>
    <a:srgbClr val="FF9732"/>
    <a:srgbClr val="02B64E"/>
    <a:srgbClr val="1BCFE9"/>
    <a:srgbClr val="FF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13"/>
  </p:normalViewPr>
  <p:slideViewPr>
    <p:cSldViewPr snapToGrid="0" snapToObjects="1">
      <p:cViewPr varScale="1">
        <p:scale>
          <a:sx n="132" d="100"/>
          <a:sy n="132" d="100"/>
        </p:scale>
        <p:origin x="93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40048-1E4D-CD41-AC49-0750EB72586B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592D1-055B-824F-99E1-F69F9F11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14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484CF-5098-F24E-8881-583515D5C406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67714-547E-8A4E-AE1C-9E3378A8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703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241" y="2579003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754" y="2676578"/>
            <a:ext cx="8584534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6712" y="4176248"/>
            <a:ext cx="5741894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rgbClr val="0EAE9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By Sanjay and Arvind Seshan</a:t>
            </a:r>
          </a:p>
        </p:txBody>
      </p:sp>
      <p:sp>
        <p:nvSpPr>
          <p:cNvPr id="8" name="Subtitle 1">
            <a:extLst>
              <a:ext uri="{FF2B5EF4-FFF2-40B4-BE49-F238E27FC236}">
                <a16:creationId xmlns:a16="http://schemas.microsoft.com/office/drawing/2014/main" id="{227F28FB-346D-45F5-A52C-A1B7DBC13191}"/>
              </a:ext>
            </a:extLst>
          </p:cNvPr>
          <p:cNvSpPr txBox="1">
            <a:spLocks/>
          </p:cNvSpPr>
          <p:nvPr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13C618-BE4E-4AD7-9CD9-0AB9F17BD5D4}"/>
              </a:ext>
            </a:extLst>
          </p:cNvPr>
          <p:cNvSpPr txBox="1"/>
          <p:nvPr/>
        </p:nvSpPr>
        <p:spPr>
          <a:xfrm>
            <a:off x="6331000" y="685891"/>
            <a:ext cx="24401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By the Makers of EV3Lessons</a:t>
            </a:r>
          </a:p>
        </p:txBody>
      </p:sp>
      <p:pic>
        <p:nvPicPr>
          <p:cNvPr id="18" name="Picture 17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69DF8FC2-9ED1-BB44-8E96-5B069F6C64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2649" y="993668"/>
            <a:ext cx="1158461" cy="1158461"/>
          </a:xfrm>
          <a:prstGeom prst="rect">
            <a:avLst/>
          </a:prstGeom>
        </p:spPr>
      </p:pic>
      <p:pic>
        <p:nvPicPr>
          <p:cNvPr id="19" name="Picture 18" descr="Shape, square&#10;&#10;Description automatically generated">
            <a:extLst>
              <a:ext uri="{FF2B5EF4-FFF2-40B4-BE49-F238E27FC236}">
                <a16:creationId xmlns:a16="http://schemas.microsoft.com/office/drawing/2014/main" id="{2D46D815-081F-064A-AFA6-098A6E7A3D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9647" y="993669"/>
            <a:ext cx="1158461" cy="1158461"/>
          </a:xfrm>
          <a:prstGeom prst="rect">
            <a:avLst/>
          </a:prstGeom>
        </p:spPr>
      </p:pic>
      <p:sp>
        <p:nvSpPr>
          <p:cNvPr id="9" name="Subtitle 1">
            <a:extLst>
              <a:ext uri="{FF2B5EF4-FFF2-40B4-BE49-F238E27FC236}">
                <a16:creationId xmlns:a16="http://schemas.microsoft.com/office/drawing/2014/main" id="{F7D0420A-5C27-034F-8D9E-B9AD06EED4EC}"/>
              </a:ext>
            </a:extLst>
          </p:cNvPr>
          <p:cNvSpPr txBox="1">
            <a:spLocks/>
          </p:cNvSpPr>
          <p:nvPr userDrawn="1"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</p:spTree>
    <p:extLst>
      <p:ext uri="{BB962C8B-B14F-4D97-AF65-F5344CB8AC3E}">
        <p14:creationId xmlns:p14="http://schemas.microsoft.com/office/powerpoint/2010/main" val="2725723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678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105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8762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3082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7795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518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9C872A-C57F-4B1F-AFD0-FDF125C3C485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FE3251D-0DBD-F647-AA59-CD182C5629A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5071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F621E0-AEE7-4799-81EB-EB99ED60C8DF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40FAB25-E17C-4189-8846-137BC28A1EB3}"/>
              </a:ext>
            </a:extLst>
          </p:cNvPr>
          <p:cNvSpPr txBox="1">
            <a:spLocks/>
          </p:cNvSpPr>
          <p:nvPr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C010310-7970-ED4A-B3B8-0AA6B827CD39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0189A4E0-1887-CC4D-9696-D28F96C2B452}"/>
              </a:ext>
            </a:extLst>
          </p:cNvPr>
          <p:cNvSpPr txBox="1">
            <a:spLocks/>
          </p:cNvSpPr>
          <p:nvPr userDrawn="1"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016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C95BE49-7D6C-314C-B5BF-6BAB9665255F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DA906002-B640-3C45-B89C-D9A4BDD0784A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620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1283CFD-CE6D-A742-8785-E56159B42360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365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A2EAAA6-DD1A-B54C-955E-92D10893B303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EEF4E094-0CCB-6E47-BBD7-7FE46B207E80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867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F8E48E-F7F7-0249-BD1F-E7A74A4E5507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351F745-56C1-BA4A-9395-80C039DFE37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1355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/>
              <a:t>Copyright © 2021 Prime Lessons (primelessons.org) CC-BY-NC-SA.  (Last edit: 01/17/2021)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44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524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0EAE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010EC07-0A4A-4C6A-950D-55707B6C7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409" y="6266485"/>
            <a:ext cx="759983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C4CC031-9FAD-457B-A616-9F45DA2DE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BBD74847-7BE4-4E4D-8159-51DF7B93C61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F90A68-628C-4E8F-BCF5-404070DD47E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22E1D49-8C99-254A-AD4C-E013E3F1C0F1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9789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65" r:id="rId12"/>
    <p:sldLayoutId id="2147483766" r:id="rId13"/>
    <p:sldLayoutId id="2147483767" r:id="rId14"/>
    <p:sldLayoutId id="2147483768" r:id="rId15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creativecommons.org/licenses/by-nc-sa/4.0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BC3E9-07DB-4552-A942-72E53C7F1D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USING The Light Functions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BF9D1-6614-46BD-A5B9-F242E4ED3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Sanjay and Arvind </a:t>
            </a:r>
            <a:r>
              <a:rPr lang="en-US" dirty="0" err="1"/>
              <a:t>Seshan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8144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83"/>
            <a:ext cx="8245474" cy="1145345"/>
          </a:xfrm>
        </p:spPr>
        <p:txBody>
          <a:bodyPr>
            <a:normAutofit/>
          </a:bodyPr>
          <a:lstStyle/>
          <a:p>
            <a:r>
              <a:rPr lang="en-US" sz="1600" dirty="0"/>
              <a:t>This lesson was created by </a:t>
            </a:r>
            <a:r>
              <a:rPr lang="en-US" sz="1600"/>
              <a:t>Sanjay and Arvind </a:t>
            </a:r>
            <a:r>
              <a:rPr lang="en-US" sz="1600" dirty="0"/>
              <a:t>Seshan for Prime Lessons</a:t>
            </a:r>
          </a:p>
          <a:p>
            <a:r>
              <a:rPr lang="en-US" sz="1600" dirty="0"/>
              <a:t>More lessons are available at www.primelessons.org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39919-47A8-43E0-85A2-F648492C2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10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5029" y="5862802"/>
            <a:ext cx="7734052" cy="369332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Creative Commons Attribution-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NonCommercial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ShareAlike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 4.0 International License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510" y="5253616"/>
            <a:ext cx="1479091" cy="5210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2129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7"/>
            <a:ext cx="8831580" cy="2409220"/>
          </a:xfrm>
        </p:spPr>
        <p:txBody>
          <a:bodyPr/>
          <a:lstStyle/>
          <a:p>
            <a:r>
              <a:rPr lang="en-US" dirty="0"/>
              <a:t>Learn how program the LED lights on the Hub</a:t>
            </a:r>
          </a:p>
          <a:p>
            <a:r>
              <a:rPr lang="en-US" dirty="0"/>
              <a:t>Learn how to turn on the lights of the Distance Sensor</a:t>
            </a:r>
          </a:p>
          <a:p>
            <a:r>
              <a:rPr lang="en-US" dirty="0"/>
              <a:t>Learn how to display sensor values to the LED Matrix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64AAE4-28AB-4B08-8A92-91AD24C92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85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733E9-2D8A-4BBF-92C5-2F04E7A1C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Controlling the Light Matrix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00E76D-FA7D-4D1C-A737-F1BF853AFC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8" y="1140006"/>
            <a:ext cx="8851751" cy="5082601"/>
          </a:xfrm>
        </p:spPr>
        <p:txBody>
          <a:bodyPr/>
          <a:lstStyle/>
          <a:p>
            <a:r>
              <a:rPr lang="en-US" dirty="0"/>
              <a:t>You can display a predefined image to the Light Matrix</a:t>
            </a:r>
          </a:p>
          <a:p>
            <a:pPr marL="0" indent="0">
              <a:buNone/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	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hub.light_matrix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GB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show_image</a:t>
            </a:r>
            <a:r>
              <a:rPr lang="en-GB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image, brightness=</a:t>
            </a:r>
            <a:r>
              <a:rPr lang="en-GB" b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100</a:t>
            </a:r>
            <a:r>
              <a:rPr lang="en-GB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endParaRPr lang="en-US" dirty="0"/>
          </a:p>
          <a:p>
            <a:pPr lvl="1"/>
            <a:r>
              <a:rPr lang="en-US" dirty="0"/>
              <a:t>The list of images you can display can be found in the Knowledge Base under this command.</a:t>
            </a:r>
          </a:p>
          <a:p>
            <a:r>
              <a:rPr lang="en-US" dirty="0"/>
              <a:t>You can also set the brightness of specific pixels</a:t>
            </a:r>
          </a:p>
          <a:p>
            <a:pPr marL="0" indent="0">
              <a:buNone/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	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hub.light_matrix.set_pixel</a:t>
            </a:r>
            <a:r>
              <a:rPr lang="en-US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x, y, brightness=</a:t>
            </a:r>
            <a:r>
              <a:rPr lang="en-US" b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100</a:t>
            </a:r>
            <a:r>
              <a:rPr lang="en-US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dirty="0"/>
              <a:t>You can write text to the Light Matrix (the letters will scroll by)</a:t>
            </a:r>
          </a:p>
          <a:p>
            <a:pPr marL="0" indent="0">
              <a:buNone/>
            </a:pPr>
            <a:r>
              <a:rPr lang="en-GB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	</a:t>
            </a:r>
            <a:r>
              <a:rPr lang="en-GB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hub.light_matrix.write</a:t>
            </a:r>
            <a:r>
              <a:rPr lang="en-GB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text</a:t>
            </a:r>
            <a:r>
              <a:rPr lang="en-GB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endParaRPr lang="en-GB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dirty="0"/>
              <a:t>Finally, you can turn off all the pixels</a:t>
            </a:r>
          </a:p>
          <a:p>
            <a:pPr marL="0" indent="0">
              <a:buNone/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	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hub.light_matrix.off</a:t>
            </a:r>
            <a:r>
              <a:rPr lang="en-US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()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114D5C-5685-474C-87B7-5248A0FCF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6F7331-76AD-48D0-B9D7-5EB4E9700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874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733E9-2D8A-4BBF-92C5-2F04E7A1C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Controlling the Distance Sensor Lights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00E76D-FA7D-4D1C-A737-F1BF853AFC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8" y="1140006"/>
            <a:ext cx="8851751" cy="5082601"/>
          </a:xfrm>
        </p:spPr>
        <p:txBody>
          <a:bodyPr/>
          <a:lstStyle/>
          <a:p>
            <a:r>
              <a:rPr lang="en-US" dirty="0"/>
              <a:t>To use the Distance Sensor, it must first be initialized</a:t>
            </a:r>
          </a:p>
          <a:p>
            <a:pPr marL="0" indent="0">
              <a:buNone/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	distance = 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DistanceSensor</a:t>
            </a:r>
            <a:r>
              <a:rPr lang="en-US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D8009B"/>
                </a:solidFill>
                <a:effectLst/>
                <a:latin typeface="Consolas" panose="020B0609020204030204" pitchFamily="49" charset="0"/>
              </a:rPr>
              <a:t>'C'</a:t>
            </a:r>
            <a:r>
              <a:rPr lang="en-US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You can light up all of the Distance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Sensor lights (there are 4 separate lights) with the following methods</a:t>
            </a:r>
          </a:p>
          <a:p>
            <a:pPr marL="0" indent="0">
              <a:buNone/>
            </a:pPr>
            <a:r>
              <a:rPr lang="en-GB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	</a:t>
            </a:r>
            <a:r>
              <a:rPr lang="en-GB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light_up_all</a:t>
            </a:r>
            <a:r>
              <a:rPr lang="en-GB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brightness=</a:t>
            </a:r>
            <a:r>
              <a:rPr lang="en-GB" b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100</a:t>
            </a:r>
            <a:r>
              <a:rPr lang="en-GB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</a:rPr>
              <a:t>You can also set the brightness of each of the four lights separately</a:t>
            </a: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GB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	</a:t>
            </a:r>
            <a:r>
              <a:rPr lang="en-GB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light_up</a:t>
            </a:r>
            <a:r>
              <a:rPr lang="en-GB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right_top</a:t>
            </a:r>
            <a:r>
              <a:rPr lang="en-GB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GB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left_top</a:t>
            </a:r>
            <a:r>
              <a:rPr lang="en-GB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GB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right_bottom</a:t>
            </a:r>
            <a:r>
              <a:rPr lang="en-GB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GB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left_bottom</a:t>
            </a:r>
            <a:r>
              <a:rPr lang="en-GB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endParaRPr lang="en-GB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b="0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114D5C-5685-474C-87B7-5248A0FCF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6F7331-76AD-48D0-B9D7-5EB4E9700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112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733E9-2D8A-4BBF-92C5-2F04E7A1C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Controlling the Status Light (center button)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00E76D-FA7D-4D1C-A737-F1BF853AFC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8" y="1140006"/>
            <a:ext cx="8851751" cy="5082601"/>
          </a:xfrm>
        </p:spPr>
        <p:txBody>
          <a:bodyPr/>
          <a:lstStyle/>
          <a:p>
            <a:r>
              <a:rPr lang="en-US" dirty="0"/>
              <a:t>You can turn the status light on and choose a color</a:t>
            </a:r>
          </a:p>
          <a:p>
            <a:pPr marL="0" indent="0">
              <a:buNone/>
            </a:pPr>
            <a:r>
              <a:rPr lang="en-GB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	</a:t>
            </a:r>
            <a:r>
              <a:rPr lang="en-GB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hub.status_light.on</a:t>
            </a:r>
            <a:r>
              <a:rPr lang="en-GB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color=</a:t>
            </a:r>
            <a:r>
              <a:rPr lang="en-GB" b="0" dirty="0">
                <a:solidFill>
                  <a:srgbClr val="D8009B"/>
                </a:solidFill>
                <a:effectLst/>
                <a:latin typeface="Consolas" panose="020B0609020204030204" pitchFamily="49" charset="0"/>
              </a:rPr>
              <a:t>'white'</a:t>
            </a:r>
            <a:r>
              <a:rPr lang="en-GB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rgbClr val="000000"/>
                </a:solidFill>
              </a:rPr>
              <a:t>White is the default color.  The possible inputs are</a:t>
            </a:r>
          </a:p>
          <a:p>
            <a:pPr marL="0" indent="0">
              <a:buNone/>
            </a:pPr>
            <a:r>
              <a:rPr lang="en-GB" b="0" i="0" dirty="0">
                <a:solidFill>
                  <a:srgbClr val="434343"/>
                </a:solidFill>
                <a:effectLst/>
                <a:latin typeface="LEGO"/>
              </a:rPr>
              <a:t>	"azure","black","blue","cyan","green","orange","pink","red","violet","yellow","white"</a:t>
            </a:r>
            <a:endParaRPr lang="en-GB" dirty="0">
              <a:solidFill>
                <a:srgbClr val="000000"/>
              </a:solidFill>
            </a:endParaRPr>
          </a:p>
          <a:p>
            <a:r>
              <a:rPr lang="en-GB" b="0" dirty="0">
                <a:solidFill>
                  <a:srgbClr val="000000"/>
                </a:solidFill>
                <a:effectLst/>
              </a:rPr>
              <a:t>You can turn the light o</a:t>
            </a:r>
            <a:r>
              <a:rPr lang="en-GB" dirty="0">
                <a:solidFill>
                  <a:srgbClr val="000000"/>
                </a:solidFill>
              </a:rPr>
              <a:t>ff completely as well</a:t>
            </a:r>
          </a:p>
          <a:p>
            <a:pPr marL="0" indent="0">
              <a:buNone/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	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hub.status_light.off</a:t>
            </a:r>
            <a:r>
              <a:rPr lang="en-US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()</a:t>
            </a:r>
            <a:endParaRPr lang="en-GB" b="0" dirty="0">
              <a:solidFill>
                <a:srgbClr val="000000"/>
              </a:solidFill>
              <a:effectLst/>
            </a:endParaRPr>
          </a:p>
          <a:p>
            <a:pPr marL="0" indent="0">
              <a:buNone/>
            </a:pPr>
            <a:endParaRPr lang="en-US" b="0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114D5C-5685-474C-87B7-5248A0FCF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6F7331-76AD-48D0-B9D7-5EB4E9700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054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2A106-E191-448A-B0B3-484EC147E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Challenge: light up the world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5B375D-C5C1-4869-9612-C1860A98C5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8" y="1140006"/>
            <a:ext cx="8767036" cy="5082601"/>
          </a:xfrm>
        </p:spPr>
        <p:txBody>
          <a:bodyPr/>
          <a:lstStyle/>
          <a:p>
            <a:r>
              <a:rPr lang="en-US" dirty="0"/>
              <a:t>Write “Hello World” using the light matrix</a:t>
            </a:r>
          </a:p>
          <a:p>
            <a:r>
              <a:rPr lang="en-US" dirty="0"/>
              <a:t>Then display a Happy Face for 4 seconds</a:t>
            </a:r>
          </a:p>
          <a:p>
            <a:r>
              <a:rPr lang="en-US" dirty="0"/>
              <a:t>Light up all the lights around the left “eye” of the Distance Sensor</a:t>
            </a:r>
          </a:p>
          <a:p>
            <a:r>
              <a:rPr lang="en-US" dirty="0"/>
              <a:t>Change the Center Button Light to a color of your choice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AEB851-A403-4387-B633-234CB7488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2184D2-E8BA-4A93-AEBB-61A93C0BF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745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661FD-FB35-EC46-AF2C-5A7D898C4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4B3CBE-41F1-F442-91F4-253B3B88E1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time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distance = 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DistanceSensor</a:t>
            </a:r>
            <a:r>
              <a:rPr lang="en-US" dirty="0">
                <a:solidFill>
                  <a:srgbClr val="00877B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D8009B"/>
                </a:solidFill>
                <a:latin typeface="Consolas" panose="020B0609020204030204" pitchFamily="49" charset="0"/>
              </a:rPr>
              <a:t>'C'</a:t>
            </a:r>
            <a:r>
              <a:rPr lang="en-US" dirty="0">
                <a:solidFill>
                  <a:srgbClr val="00877B"/>
                </a:solidFill>
                <a:latin typeface="Consolas" panose="020B0609020204030204" pitchFamily="49" charset="0"/>
              </a:rPr>
              <a:t>)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hub.light_matrix.write</a:t>
            </a:r>
            <a:r>
              <a:rPr lang="en-US" dirty="0">
                <a:solidFill>
                  <a:srgbClr val="00877B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D8009B"/>
                </a:solidFill>
                <a:latin typeface="Consolas" panose="020B0609020204030204" pitchFamily="49" charset="0"/>
              </a:rPr>
              <a:t>'Hello World'</a:t>
            </a:r>
            <a:r>
              <a:rPr lang="en-US" dirty="0">
                <a:solidFill>
                  <a:srgbClr val="00877B"/>
                </a:solidFill>
                <a:latin typeface="Consolas" panose="020B0609020204030204" pitchFamily="49" charset="0"/>
              </a:rPr>
              <a:t>)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hub.light_matrix.show_image</a:t>
            </a:r>
            <a:r>
              <a:rPr lang="en-US" dirty="0">
                <a:solidFill>
                  <a:srgbClr val="00877B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D8009B"/>
                </a:solidFill>
                <a:latin typeface="Consolas" panose="020B0609020204030204" pitchFamily="49" charset="0"/>
              </a:rPr>
              <a:t>'HAPPY’</a:t>
            </a:r>
            <a:r>
              <a:rPr lang="en-US" dirty="0">
                <a:solidFill>
                  <a:srgbClr val="00877B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time.sleep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4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hub.light_matrix.off</a:t>
            </a:r>
            <a:r>
              <a:rPr lang="en-US" dirty="0">
                <a:solidFill>
                  <a:srgbClr val="00877B"/>
                </a:solidFill>
                <a:latin typeface="Consolas" panose="020B0609020204030204" pitchFamily="49" charset="0"/>
              </a:rPr>
              <a:t>()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distance.light_up</a:t>
            </a:r>
            <a:r>
              <a:rPr lang="en-US" dirty="0">
                <a:solidFill>
                  <a:srgbClr val="00877B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FF7D00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US" dirty="0">
                <a:solidFill>
                  <a:srgbClr val="FF7D00"/>
                </a:solidFill>
                <a:latin typeface="Consolas" panose="020B0609020204030204" pitchFamily="49" charset="0"/>
              </a:rPr>
              <a:t>100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US" dirty="0">
                <a:solidFill>
                  <a:srgbClr val="FF7D00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 </a:t>
            </a:r>
            <a:r>
              <a:rPr lang="en-US" dirty="0">
                <a:solidFill>
                  <a:srgbClr val="FF7D00"/>
                </a:solidFill>
                <a:latin typeface="Consolas" panose="020B0609020204030204" pitchFamily="49" charset="0"/>
              </a:rPr>
              <a:t>100</a:t>
            </a:r>
            <a:r>
              <a:rPr lang="en-US" dirty="0">
                <a:solidFill>
                  <a:srgbClr val="00877B"/>
                </a:solidFill>
                <a:latin typeface="Consolas" panose="020B0609020204030204" pitchFamily="49" charset="0"/>
              </a:rPr>
              <a:t>)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hub.status_light.on</a:t>
            </a:r>
            <a:r>
              <a:rPr lang="en-US" dirty="0">
                <a:solidFill>
                  <a:srgbClr val="00877B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D8009B"/>
                </a:solidFill>
                <a:latin typeface="Consolas" panose="020B0609020204030204" pitchFamily="49" charset="0"/>
              </a:rPr>
              <a:t>'violet'</a:t>
            </a:r>
            <a:r>
              <a:rPr lang="en-US" dirty="0">
                <a:solidFill>
                  <a:srgbClr val="00877B"/>
                </a:solidFill>
                <a:latin typeface="Consolas" panose="020B0609020204030204" pitchFamily="49" charset="0"/>
              </a:rPr>
              <a:t>)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1CD6F1-E241-FB43-A1BE-D4519A49C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FB3BE4-D4F8-3240-80CE-F8B4CFE00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7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288A6F3-AAE0-B747-B239-5F8EF30103A4}"/>
              </a:ext>
            </a:extLst>
          </p:cNvPr>
          <p:cNvSpPr txBox="1"/>
          <p:nvPr/>
        </p:nvSpPr>
        <p:spPr>
          <a:xfrm>
            <a:off x="4990397" y="2805001"/>
            <a:ext cx="48705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>
                <a:solidFill>
                  <a:schemeClr val="accent6"/>
                </a:solidFill>
              </a:rPr>
              <a:t>Hello World will scroll through the Light Matrix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7278315-5373-1C4C-9E52-8172E8DCF10F}"/>
              </a:ext>
            </a:extLst>
          </p:cNvPr>
          <p:cNvSpPr txBox="1"/>
          <p:nvPr/>
        </p:nvSpPr>
        <p:spPr>
          <a:xfrm>
            <a:off x="4909637" y="3159599"/>
            <a:ext cx="2230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chemeClr val="accent6"/>
                </a:solidFill>
              </a:rPr>
              <a:t>Display a happy face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ACEC3C9-62C1-D347-B11D-B636A8226D05}"/>
              </a:ext>
            </a:extLst>
          </p:cNvPr>
          <p:cNvSpPr txBox="1"/>
          <p:nvPr/>
        </p:nvSpPr>
        <p:spPr>
          <a:xfrm>
            <a:off x="4561993" y="4353435"/>
            <a:ext cx="4870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chemeClr val="accent6"/>
                </a:solidFill>
              </a:rPr>
              <a:t>Light up the Distance Sensor’s left “eyes”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5096271-D96A-C243-86C1-544BDF20629D}"/>
              </a:ext>
            </a:extLst>
          </p:cNvPr>
          <p:cNvSpPr txBox="1"/>
          <p:nvPr/>
        </p:nvSpPr>
        <p:spPr>
          <a:xfrm>
            <a:off x="4051540" y="4808550"/>
            <a:ext cx="4870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chemeClr val="accent6"/>
                </a:solidFill>
              </a:rPr>
              <a:t>Make the center button violet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200AC05-1820-7241-B9C8-C69616B5B33E}"/>
              </a:ext>
            </a:extLst>
          </p:cNvPr>
          <p:cNvSpPr txBox="1"/>
          <p:nvPr/>
        </p:nvSpPr>
        <p:spPr>
          <a:xfrm>
            <a:off x="4137457" y="2336293"/>
            <a:ext cx="3014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chemeClr val="accent6"/>
                </a:solidFill>
              </a:rPr>
              <a:t>Initialize the Distance Sensor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8BF2D51-31CD-E34E-B451-ED0E0C3D08BB}"/>
              </a:ext>
            </a:extLst>
          </p:cNvPr>
          <p:cNvSpPr txBox="1"/>
          <p:nvPr/>
        </p:nvSpPr>
        <p:spPr>
          <a:xfrm>
            <a:off x="2113400" y="3579159"/>
            <a:ext cx="4870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chemeClr val="accent6"/>
                </a:solidFill>
              </a:rPr>
              <a:t>Wait for 4 seconds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F83398D-8F85-8D42-A6D4-9E0CE399198A}"/>
              </a:ext>
            </a:extLst>
          </p:cNvPr>
          <p:cNvSpPr txBox="1"/>
          <p:nvPr/>
        </p:nvSpPr>
        <p:spPr>
          <a:xfrm>
            <a:off x="3063508" y="4001288"/>
            <a:ext cx="4870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chemeClr val="accent6"/>
                </a:solidFill>
              </a:rPr>
              <a:t>Turn lights off</a:t>
            </a:r>
          </a:p>
        </p:txBody>
      </p:sp>
    </p:spTree>
    <p:extLst>
      <p:ext uri="{BB962C8B-B14F-4D97-AF65-F5344CB8AC3E}">
        <p14:creationId xmlns:p14="http://schemas.microsoft.com/office/powerpoint/2010/main" val="3575232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2A106-E191-448A-B0B3-484EC147E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Challenge: Displaying Sensor Values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5B375D-C5C1-4869-9612-C1860A98C5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174" y="1715360"/>
            <a:ext cx="8767036" cy="4027894"/>
          </a:xfrm>
        </p:spPr>
        <p:txBody>
          <a:bodyPr>
            <a:normAutofit/>
          </a:bodyPr>
          <a:lstStyle/>
          <a:p>
            <a:r>
              <a:rPr lang="en-US" sz="2000" dirty="0"/>
              <a:t>How hard am I pushing the Force Sensor?</a:t>
            </a:r>
          </a:p>
          <a:p>
            <a:r>
              <a:rPr lang="en-US" sz="2000" dirty="0"/>
              <a:t>Create a program in a loop that lets you view the force applied to the Force Sensor on the LED Matrix</a:t>
            </a:r>
          </a:p>
          <a:p>
            <a:r>
              <a:rPr lang="en-US" sz="2000" dirty="0"/>
              <a:t>Display the results in Newtons (0-10)</a:t>
            </a:r>
          </a:p>
          <a:p>
            <a:r>
              <a:rPr lang="en-US" sz="2000" dirty="0"/>
              <a:t>Hint, consider using:</a:t>
            </a:r>
          </a:p>
          <a:p>
            <a:pPr lvl="1"/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hub.light_matrix.write</a:t>
            </a:r>
            <a:r>
              <a:rPr lang="en-US" sz="1800" dirty="0">
                <a:solidFill>
                  <a:srgbClr val="00877B"/>
                </a:solidFill>
                <a:latin typeface="Consolas" panose="020B0609020204030204" pitchFamily="49" charset="0"/>
              </a:rPr>
              <a:t>()</a:t>
            </a:r>
          </a:p>
          <a:p>
            <a:pPr lvl="1"/>
            <a:r>
              <a:rPr lang="en-GB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force.get_force_newton</a:t>
            </a:r>
            <a:r>
              <a:rPr lang="en-GB" sz="1800" dirty="0">
                <a:solidFill>
                  <a:srgbClr val="00877B"/>
                </a:solidFill>
                <a:latin typeface="Consolas" panose="020B0609020204030204" pitchFamily="49" charset="0"/>
              </a:rPr>
              <a:t>()</a:t>
            </a:r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lvl="1"/>
            <a:endParaRPr lang="en-US" sz="18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AEB851-A403-4387-B633-234CB7488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2184D2-E8BA-4A93-AEBB-61A93C0BF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948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410B1-221E-3440-9A79-DC7D1601C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1142F-0E7C-E14C-A61F-6C53D9E862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8" y="1633591"/>
            <a:ext cx="8831580" cy="4589016"/>
          </a:xfrm>
        </p:spPr>
        <p:txBody>
          <a:bodyPr>
            <a:normAutofit/>
          </a:bodyPr>
          <a:lstStyle/>
          <a:p>
            <a:r>
              <a:rPr lang="en-US" sz="2000" dirty="0"/>
              <a:t>This program displays the value of the Force Sensor to the LED Matrix</a:t>
            </a:r>
          </a:p>
          <a:p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3D5C99-2E0E-E743-9F16-34AA02F4E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 © 2021 Prime Lessons (primelessons.org) CC-BY-NC-SA.  (Last edit: 01/17/2021)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AB8AA9-F7B8-224B-9799-FE447A56E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9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2E774A5-F54D-D34C-BFE2-348200DA687B}"/>
              </a:ext>
            </a:extLst>
          </p:cNvPr>
          <p:cNvSpPr txBox="1"/>
          <p:nvPr/>
        </p:nvSpPr>
        <p:spPr>
          <a:xfrm>
            <a:off x="1994889" y="3593924"/>
            <a:ext cx="5333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chemeClr val="accent6"/>
                </a:solidFill>
              </a:rPr>
              <a:t>The value of the Force sensor is written to the screen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878C102-AA73-344B-B275-F5289F7498C2}"/>
              </a:ext>
            </a:extLst>
          </p:cNvPr>
          <p:cNvSpPr txBox="1"/>
          <p:nvPr/>
        </p:nvSpPr>
        <p:spPr>
          <a:xfrm>
            <a:off x="1086487" y="2695474"/>
            <a:ext cx="714988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force = </a:t>
            </a:r>
            <a:r>
              <a:rPr lang="en-GB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ForceSensor</a:t>
            </a:r>
            <a:r>
              <a:rPr lang="en-GB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b="0" dirty="0">
                <a:solidFill>
                  <a:srgbClr val="D8009B"/>
                </a:solidFill>
                <a:effectLst/>
                <a:latin typeface="Consolas" panose="020B0609020204030204" pitchFamily="49" charset="0"/>
              </a:rPr>
              <a:t>'F'</a:t>
            </a:r>
            <a:r>
              <a:rPr lang="en-GB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endParaRPr lang="en-GB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GB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while</a:t>
            </a:r>
            <a:r>
              <a:rPr lang="en-GB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GB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True</a:t>
            </a:r>
            <a:r>
              <a:rPr lang="en-GB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r>
              <a:rPr lang="en-GB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GB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hub.light_matrix.write</a:t>
            </a:r>
            <a:r>
              <a:rPr lang="en-GB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force.get_force_newton</a:t>
            </a:r>
            <a:r>
              <a:rPr lang="en-GB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())</a:t>
            </a:r>
            <a:endParaRPr lang="en-GB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E16B73F-C3C8-FE4C-9418-CE294B701ED3}"/>
              </a:ext>
            </a:extLst>
          </p:cNvPr>
          <p:cNvSpPr txBox="1"/>
          <p:nvPr/>
        </p:nvSpPr>
        <p:spPr>
          <a:xfrm>
            <a:off x="4258879" y="2670595"/>
            <a:ext cx="2621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chemeClr val="accent6"/>
                </a:solidFill>
              </a:rPr>
              <a:t>Initialize the Force Sensor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23CF34-4990-5A43-8DB4-450457520C7F}"/>
              </a:ext>
            </a:extLst>
          </p:cNvPr>
          <p:cNvSpPr txBox="1"/>
          <p:nvPr/>
        </p:nvSpPr>
        <p:spPr>
          <a:xfrm>
            <a:off x="2741041" y="2960033"/>
            <a:ext cx="2621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chemeClr val="accent6"/>
                </a:solidFill>
              </a:rPr>
              <a:t>Repeat using a while loop</a:t>
            </a:r>
          </a:p>
        </p:txBody>
      </p:sp>
    </p:spTree>
    <p:extLst>
      <p:ext uri="{BB962C8B-B14F-4D97-AF65-F5344CB8AC3E}">
        <p14:creationId xmlns:p14="http://schemas.microsoft.com/office/powerpoint/2010/main" val="134968826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00000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owtoUse" id="{7DD8E111-BC3A-4444-A06C-BD4DCB2344B2}" vid="{5D8D2880-D206-C442-A283-BCAB763DE8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primelessons</Template>
  <TotalTime>1398</TotalTime>
  <Words>853</Words>
  <Application>Microsoft Office PowerPoint</Application>
  <PresentationFormat>On-screen Show (4:3)</PresentationFormat>
  <Paragraphs>90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Consolas</vt:lpstr>
      <vt:lpstr>Gill Sans MT</vt:lpstr>
      <vt:lpstr>Helvetica Neue</vt:lpstr>
      <vt:lpstr>LEGO</vt:lpstr>
      <vt:lpstr>Wingdings 2</vt:lpstr>
      <vt:lpstr>Dividend</vt:lpstr>
      <vt:lpstr>USING The Light Functions</vt:lpstr>
      <vt:lpstr>Lesson Objectives</vt:lpstr>
      <vt:lpstr>Controlling the Light Matrix</vt:lpstr>
      <vt:lpstr>Controlling the Distance Sensor Lights</vt:lpstr>
      <vt:lpstr>Controlling the Status Light (center button)</vt:lpstr>
      <vt:lpstr>Challenge: light up the world</vt:lpstr>
      <vt:lpstr>Challenge Solution</vt:lpstr>
      <vt:lpstr>Challenge: Displaying Sensor Values</vt:lpstr>
      <vt:lpstr>Challenge Solution</vt:lpstr>
      <vt:lpstr>CREDITS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PROGRAMMING LESSON</dc:title>
  <dc:creator>Srinivasan Seshan</dc:creator>
  <cp:lastModifiedBy>Sanjay Seshan</cp:lastModifiedBy>
  <cp:revision>149</cp:revision>
  <dcterms:created xsi:type="dcterms:W3CDTF">2016-07-04T02:35:12Z</dcterms:created>
  <dcterms:modified xsi:type="dcterms:W3CDTF">2021-01-17T21:01:35Z</dcterms:modified>
</cp:coreProperties>
</file>