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73" r:id="rId1"/>
  </p:sldMasterIdLst>
  <p:notesMasterIdLst>
    <p:notesMasterId r:id="rId8"/>
  </p:notesMasterIdLst>
  <p:handoutMasterIdLst>
    <p:handoutMasterId r:id="rId9"/>
  </p:handoutMasterIdLst>
  <p:sldIdLst>
    <p:sldId id="275" r:id="rId2"/>
    <p:sldId id="257" r:id="rId3"/>
    <p:sldId id="301" r:id="rId4"/>
    <p:sldId id="302" r:id="rId5"/>
    <p:sldId id="303" r:id="rId6"/>
    <p:sldId id="28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500"/>
    <a:srgbClr val="0EAE9F"/>
    <a:srgbClr val="13B09B"/>
    <a:srgbClr val="0290F8"/>
    <a:srgbClr val="FE59D0"/>
    <a:srgbClr val="F55455"/>
    <a:srgbClr val="FF9732"/>
    <a:srgbClr val="02B64E"/>
    <a:srgbClr val="1BCFE9"/>
    <a:srgbClr val="FF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3"/>
  </p:normalViewPr>
  <p:slideViewPr>
    <p:cSldViewPr snapToGrid="0" snapToObjects="1">
      <p:cViewPr varScale="1">
        <p:scale>
          <a:sx n="170" d="100"/>
          <a:sy n="170" d="100"/>
        </p:scale>
        <p:origin x="1540" y="1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40048-1E4D-CD41-AC49-0750EB72586B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592D1-055B-824F-99E1-F69F9F11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14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484CF-5098-F24E-8881-583515D5C406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67714-547E-8A4E-AE1C-9E3378A8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703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241" y="2579003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ubtitle 1">
            <a:extLst>
              <a:ext uri="{FF2B5EF4-FFF2-40B4-BE49-F238E27FC236}">
                <a16:creationId xmlns:a16="http://schemas.microsoft.com/office/drawing/2014/main" id="{227F28FB-346D-45F5-A52C-A1B7DBC13191}"/>
              </a:ext>
            </a:extLst>
          </p:cNvPr>
          <p:cNvSpPr txBox="1">
            <a:spLocks/>
          </p:cNvSpPr>
          <p:nvPr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13C618-BE4E-4AD7-9CD9-0AB9F17BD5D4}"/>
              </a:ext>
            </a:extLst>
          </p:cNvPr>
          <p:cNvSpPr txBox="1"/>
          <p:nvPr/>
        </p:nvSpPr>
        <p:spPr>
          <a:xfrm>
            <a:off x="6331000" y="685891"/>
            <a:ext cx="24401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By the Makers of EV3Lessons</a:t>
            </a:r>
          </a:p>
        </p:txBody>
      </p:sp>
      <p:pic>
        <p:nvPicPr>
          <p:cNvPr id="18" name="Picture 17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69DF8FC2-9ED1-BB44-8E96-5B069F6C64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2649" y="993668"/>
            <a:ext cx="1158461" cy="1158461"/>
          </a:xfrm>
          <a:prstGeom prst="rect">
            <a:avLst/>
          </a:prstGeom>
        </p:spPr>
      </p:pic>
      <p:pic>
        <p:nvPicPr>
          <p:cNvPr id="19" name="Picture 18" descr="Shape, square&#10;&#10;Description automatically generated">
            <a:extLst>
              <a:ext uri="{FF2B5EF4-FFF2-40B4-BE49-F238E27FC236}">
                <a16:creationId xmlns:a16="http://schemas.microsoft.com/office/drawing/2014/main" id="{2D46D815-081F-064A-AFA6-098A6E7A3D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9647" y="993669"/>
            <a:ext cx="1158461" cy="1158461"/>
          </a:xfrm>
          <a:prstGeom prst="rect">
            <a:avLst/>
          </a:prstGeom>
        </p:spPr>
      </p:pic>
      <p:sp>
        <p:nvSpPr>
          <p:cNvPr id="9" name="Subtitle 1">
            <a:extLst>
              <a:ext uri="{FF2B5EF4-FFF2-40B4-BE49-F238E27FC236}">
                <a16:creationId xmlns:a16="http://schemas.microsoft.com/office/drawing/2014/main" id="{DE3A42FA-2296-1E4A-8DCF-B5AEABAA53C0}"/>
              </a:ext>
            </a:extLst>
          </p:cNvPr>
          <p:cNvSpPr txBox="1">
            <a:spLocks/>
          </p:cNvSpPr>
          <p:nvPr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4B3878E6-791A-BC41-BCE3-34F6A55FD3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712" y="4176248"/>
            <a:ext cx="5741894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rgbClr val="0EAE9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55BB690-A777-424A-8371-91E0CD37D5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754" y="2676578"/>
            <a:ext cx="8528356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1">
            <a:extLst>
              <a:ext uri="{FF2B5EF4-FFF2-40B4-BE49-F238E27FC236}">
                <a16:creationId xmlns:a16="http://schemas.microsoft.com/office/drawing/2014/main" id="{BD4D8583-9B34-BA42-B280-753A78BD4F18}"/>
              </a:ext>
            </a:extLst>
          </p:cNvPr>
          <p:cNvSpPr txBox="1">
            <a:spLocks/>
          </p:cNvSpPr>
          <p:nvPr userDrawn="1"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</p:spTree>
    <p:extLst>
      <p:ext uri="{BB962C8B-B14F-4D97-AF65-F5344CB8AC3E}">
        <p14:creationId xmlns:p14="http://schemas.microsoft.com/office/powerpoint/2010/main" val="4092876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2021 Prime Lessons (primelessons.org) CC-BY-NC-SA.  (Last edit: 08/07/2021)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95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2021 Prime Lessons (primelessons.org) CC-BY-NC-SA.  (Last edit: 08/07/2021)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7064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2021 Prime Lessons (primelessons.org) CC-BY-NC-SA.  (Last edit: 08/07/2021)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0607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2021 Prime Lessons (primelessons.org) CC-BY-NC-SA.  (Last edit: 08/07/2021)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016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2021 Prime Lessons (primelessons.org) CC-BY-NC-SA.  (Last edit: 08/07/2021)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9860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2021 Prime Lessons (primelessons.org) CC-BY-NC-SA.  (Last edit: 08/07/2021)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6689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2021 Prime Lessons (primelessons.org) CC-BY-NC-SA.  (Last edit: 08/07/2021)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87623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2021 Prime Lessons (primelessons.org) CC-BY-NC-SA.  (Last edit: 08/07/2021)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30826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2021 Prime Lessons (primelessons.org) CC-BY-NC-SA.  (Last edit: 08/07/2021)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77953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2021 Prime Lessons (primelessons.org) CC-BY-NC-SA.  (Last edit: 08/07/2021)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18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/>
              <a:t>Copyright © 2021 Prime Lessons (primelessons.org) CC-BY-NC-SA.  (Last edit: 08/07/2021)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9C872A-C57F-4B1F-AFD0-FDF125C3C485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44378A2-203B-A942-A9B6-0124D68EC80F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70D94FD-DCB2-6141-B6A7-D4BB167EB146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7462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2021 Prime Lessons (primelessons.org) CC-BY-NC-SA.  (Last edit: 08/07/2021)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F621E0-AEE7-4799-81EB-EB99ED60C8DF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40FAB25-E17C-4189-8846-137BC28A1EB3}"/>
              </a:ext>
            </a:extLst>
          </p:cNvPr>
          <p:cNvSpPr txBox="1">
            <a:spLocks/>
          </p:cNvSpPr>
          <p:nvPr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1142669-FD2B-654F-B278-277C9B48C098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D0FFE4C9-1AD0-7449-B4B6-348CEF62495C}"/>
              </a:ext>
            </a:extLst>
          </p:cNvPr>
          <p:cNvSpPr txBox="1">
            <a:spLocks/>
          </p:cNvSpPr>
          <p:nvPr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3E5E33C-9899-494A-B63F-EEB7F713F6E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E14DBE70-CEF7-8540-8F9A-689E282C3FFA}"/>
              </a:ext>
            </a:extLst>
          </p:cNvPr>
          <p:cNvSpPr txBox="1">
            <a:spLocks/>
          </p:cNvSpPr>
          <p:nvPr userDrawn="1"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158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2021 Prime Lessons (primelessons.org) CC-BY-NC-SA.  (Last edit: 08/07/2021)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C68461F-FD79-924E-9B22-39BEBDB28543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9410C6BC-01E3-6C46-8E36-61251682681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90B5DDB-CCAD-EE47-B011-1E853B02B156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04A96022-ED63-F540-92BC-4128DE6E21B9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098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2021 Prime Lessons (primelessons.org) CC-BY-NC-SA.  (Last edit: 08/07/2021)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EC5ED0C-312E-CB4E-BF91-E2A31FB55D4B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222431A-A73D-4F4B-90FF-5815EC04149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898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2021 Prime Lessons (primelessons.org) CC-BY-NC-SA.  (Last edit: 08/07/2021)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5915688-7D1C-504A-9159-63B1F4B8B161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F58BDDD1-34EA-4A45-86C7-5A1A2CC9B466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0299468-57B4-4442-B655-21089C6F190D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7990675B-9C71-0749-8DD8-C582726A4F9F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423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2021 Prime Lessons (primelessons.org) CC-BY-NC-SA.  (Last edit: 08/07/2021)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4BFB6DE-6224-4B4F-B87B-3A28AC60E35B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20768EA-8DDF-494C-8DF9-1139F5FD85DA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ECAD0F5A-6AA2-8A48-ABEE-BA1DFFF76068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5732D94-4A82-DC4D-9DA4-170AA7BE7C39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5666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2021 Prime Lessons (primelessons.org) CC-BY-NC-SA.  (Last edit: 08/07/2021)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99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2021 Prime Lessons (primelessons.org) CC-BY-NC-SA.  (Last edit: 08/07/2021)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001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0EAE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010EC07-0A4A-4C6A-950D-55707B6C7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409" y="6266485"/>
            <a:ext cx="759983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Copyright © 2021 Prime Lessons (primelessons.org) CC-BY-NC-SA.  (Last edit: 08/07/2021)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C4CC031-9FAD-457B-A616-9F45DA2DE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BBD74847-7BE4-4E4D-8159-51DF7B93C61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F90A68-628C-4E8F-BCF5-404070DD47E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374AA1D-8BE0-D643-B4EA-AA94440AE617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1C3025B-9C56-704B-9097-C9741E44AEA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5424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  <p:sldLayoutId id="2147483786" r:id="rId13"/>
    <p:sldLayoutId id="2147483787" r:id="rId14"/>
    <p:sldLayoutId id="2147483788" r:id="rId15"/>
    <p:sldLayoutId id="2147483765" r:id="rId16"/>
    <p:sldLayoutId id="2147483766" r:id="rId17"/>
    <p:sldLayoutId id="2147483767" r:id="rId18"/>
    <p:sldLayoutId id="2147483768" r:id="rId19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creativecommons.org/licenses/by-nc-sa/4.0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11BF9D1-6614-46BD-A5B9-F242E4ED3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SANJAY AND ARVIND SESHAN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6BC3E9-07DB-4552-A942-72E53C7F1D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Importing Custom Libraries</a:t>
            </a:r>
          </a:p>
        </p:txBody>
      </p:sp>
    </p:spTree>
    <p:extLst>
      <p:ext uri="{BB962C8B-B14F-4D97-AF65-F5344CB8AC3E}">
        <p14:creationId xmlns:p14="http://schemas.microsoft.com/office/powerpoint/2010/main" val="4091814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7"/>
            <a:ext cx="8831580" cy="2409220"/>
          </a:xfrm>
        </p:spPr>
        <p:txBody>
          <a:bodyPr/>
          <a:lstStyle/>
          <a:p>
            <a:r>
              <a:rPr lang="en-US" dirty="0"/>
              <a:t>Learn how to input your own libraries of functions in your </a:t>
            </a:r>
            <a:r>
              <a:rPr lang="en-US" dirty="0" err="1"/>
              <a:t>MicroPython</a:t>
            </a:r>
            <a:r>
              <a:rPr lang="en-US" dirty="0"/>
              <a:t> programs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2021 Prime Lessons (primelessons.org) CC-BY-NC-SA.  (Last edit: 08/07/2021)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64AAE4-28AB-4B08-8A92-91AD24C92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85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This Useful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7"/>
            <a:ext cx="8831580" cy="2409220"/>
          </a:xfrm>
        </p:spPr>
        <p:txBody>
          <a:bodyPr/>
          <a:lstStyle/>
          <a:p>
            <a:r>
              <a:rPr lang="en-US" dirty="0"/>
              <a:t>You do not have to copy and paste functions that you create into every program that you write. You can just import your functions into each program.</a:t>
            </a:r>
          </a:p>
          <a:p>
            <a:r>
              <a:rPr lang="en-US" dirty="0"/>
              <a:t>When you make a change to your functions, you do not need to change it in every program. You can just change it in the library.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2021 Prime Lessons (primelessons.org) CC-BY-NC-SA.  (Last edit: 08/07/2021)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64AAE4-28AB-4B08-8A92-91AD24C92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92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9E2FC-6093-4925-ACD7-A84D2A40A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1: Creating the Function Library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44FD4A-AA86-4A74-A1BF-3EE6D68A23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 new project file</a:t>
            </a:r>
          </a:p>
          <a:p>
            <a:r>
              <a:rPr lang="en-US" dirty="0"/>
              <a:t>This project will contain your library of functions.</a:t>
            </a:r>
          </a:p>
          <a:p>
            <a:r>
              <a:rPr lang="en-US" dirty="0"/>
              <a:t>In this example, we will create two simple functions. One that shows a left arrow on the light matrix, and one that shows a left arrow</a:t>
            </a:r>
          </a:p>
          <a:p>
            <a:pPr marL="0" indent="0">
              <a:buNone/>
            </a:pPr>
            <a:r>
              <a:rPr lang="en-GB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n-GB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right</a:t>
            </a:r>
            <a:r>
              <a:rPr lang="en-US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lang="en-GB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en-GB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GB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hub.light_matrix.show_image</a:t>
            </a:r>
            <a:r>
              <a:rPr lang="en-GB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b="0" dirty="0">
                <a:solidFill>
                  <a:srgbClr val="D8009B"/>
                </a:solidFill>
                <a:effectLst/>
                <a:latin typeface="Consolas" panose="020B0609020204030204" pitchFamily="49" charset="0"/>
              </a:rPr>
              <a:t>'ARROW_E'</a:t>
            </a:r>
            <a:r>
              <a:rPr lang="en-GB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endParaRPr lang="en-GB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GB" b="0" dirty="0">
                <a:solidFill>
                  <a:srgbClr val="0078CC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n-GB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left</a:t>
            </a:r>
            <a:r>
              <a:rPr lang="en-US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lang="en-GB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en-GB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GB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hub.light_matrix.show_image</a:t>
            </a:r>
            <a:r>
              <a:rPr lang="en-GB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GB" b="0" dirty="0">
                <a:solidFill>
                  <a:srgbClr val="D8009B"/>
                </a:solidFill>
                <a:effectLst/>
                <a:latin typeface="Consolas" panose="020B0609020204030204" pitchFamily="49" charset="0"/>
              </a:rPr>
              <a:t>'ARROW_W'</a:t>
            </a:r>
            <a:r>
              <a:rPr lang="en-GB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endParaRPr lang="en-GB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dirty="0"/>
              <a:t>Download the project to a slot on the hub and remember what slot you chose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674486-438C-49E8-BC6E-36A5946EA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2021 Prime Lessons (primelessons.org) CC-BY-NC-SA.  (Last edit: 08/07/2021)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406B26-15DF-4709-AFCC-B9697D0CB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631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20B24-D68F-4809-9ABE-0FC2419C7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2: Importing the Library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DA7274-F3E8-4AC7-819B-B124D8F5F2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Create a second program and copy this function into it</a:t>
            </a:r>
          </a:p>
          <a:p>
            <a:pPr marL="0" indent="0">
              <a:buNone/>
            </a:pPr>
            <a:br>
              <a:rPr lang="en-US" dirty="0">
                <a:effectLst/>
                <a:latin typeface="Menlo"/>
              </a:rPr>
            </a:b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importFile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slotid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):</a:t>
            </a:r>
          </a:p>
          <a:p>
            <a:pPr marL="0" indent="0">
              <a:buNone/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import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os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sys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with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open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"/projects/.</a:t>
            </a:r>
            <a:r>
              <a:rPr lang="en-US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slots"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"rt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 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as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slots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= 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eval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f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read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()))</a:t>
            </a:r>
          </a:p>
          <a:p>
            <a:pPr marL="0" indent="0">
              <a:buNone/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with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open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"/projects/"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+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slots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slotid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][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"id"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])+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"/__</a:t>
            </a:r>
            <a:r>
              <a:rPr lang="en-US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init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__.</a:t>
            </a:r>
            <a:r>
              <a:rPr lang="en-US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mpy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rb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 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as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program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= 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f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read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</a:t>
            </a:r>
          </a:p>
          <a:p>
            <a:pPr marL="0" indent="0">
              <a:buNone/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try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</a:t>
            </a:r>
            <a:r>
              <a:rPr lang="en-US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os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remove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"/</a:t>
            </a:r>
            <a:r>
              <a:rPr lang="en-US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importFile.mpy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except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pass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with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open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"/importFile.</a:t>
            </a:r>
            <a:r>
              <a:rPr lang="en-US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mpy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"w+"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 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as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f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write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program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(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importFile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sys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modules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):</a:t>
            </a:r>
          </a:p>
          <a:p>
            <a:pPr marL="0" indent="0">
              <a:buNone/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del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sys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modules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importFile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</a:t>
            </a:r>
          </a:p>
          <a:p>
            <a:pPr marL="0" indent="0">
              <a:buNone/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exec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"from </a:t>
            </a:r>
            <a:r>
              <a:rPr lang="en-US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importFile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 import *"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If you type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importFile</a:t>
            </a:r>
            <a:r>
              <a:rPr lang="en-US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slotid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b="0" dirty="0">
                <a:solidFill>
                  <a:srgbClr val="FF7D00"/>
                </a:solidFill>
                <a:effectLst/>
                <a:latin typeface="Consolas" panose="020B0609020204030204" pitchFamily="49" charset="0"/>
              </a:rPr>
              <a:t>XXX</a:t>
            </a:r>
            <a:r>
              <a:rPr lang="en-US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lang="en-US" dirty="0">
                <a:solidFill>
                  <a:srgbClr val="000000"/>
                </a:solidFill>
              </a:rPr>
              <a:t> and type the slot that you saved the other project to, your functions from the other project will be imported into this project.</a:t>
            </a:r>
          </a:p>
          <a:p>
            <a:r>
              <a:rPr lang="en-US" b="0" dirty="0">
                <a:solidFill>
                  <a:srgbClr val="000000"/>
                </a:solidFill>
                <a:effectLst/>
              </a:rPr>
              <a:t>If you try running 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left</a:t>
            </a:r>
            <a:r>
              <a:rPr lang="en-US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() </a:t>
            </a:r>
            <a:r>
              <a:rPr lang="en-US" b="0" dirty="0">
                <a:solidFill>
                  <a:schemeClr val="tx1"/>
                </a:solidFill>
                <a:effectLst/>
                <a:latin typeface="+mj-lt"/>
              </a:rPr>
              <a:t>or 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right</a:t>
            </a:r>
            <a:r>
              <a:rPr lang="en-US" b="0" dirty="0">
                <a:solidFill>
                  <a:srgbClr val="00877B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lang="en-US" b="0" dirty="0">
                <a:solidFill>
                  <a:schemeClr val="tx1"/>
                </a:solidFill>
                <a:effectLst/>
              </a:rPr>
              <a:t>, the code should work properly.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B0B439-D7C8-4BA2-971D-EB7034860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2021 Prime Lessons (primelessons.org) CC-BY-NC-SA.  (Last edit: 08/07/2021)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2901F5-B4D2-46BF-8269-175645A70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5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97139E-93EA-4E6A-81D6-C893299171CB}"/>
              </a:ext>
            </a:extLst>
          </p:cNvPr>
          <p:cNvSpPr txBox="1"/>
          <p:nvPr/>
        </p:nvSpPr>
        <p:spPr>
          <a:xfrm>
            <a:off x="2119957" y="1795406"/>
            <a:ext cx="64545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>
                <a:solidFill>
                  <a:schemeClr val="accent6"/>
                </a:solidFill>
              </a:rPr>
              <a:t>Imports </a:t>
            </a:r>
            <a:r>
              <a:rPr lang="en-US" sz="1600" u="sng" dirty="0" err="1">
                <a:solidFill>
                  <a:schemeClr val="accent6"/>
                </a:solidFill>
              </a:rPr>
              <a:t>os</a:t>
            </a:r>
            <a:r>
              <a:rPr lang="en-US" sz="1600" u="sng" dirty="0">
                <a:solidFill>
                  <a:schemeClr val="accent6"/>
                </a:solidFill>
              </a:rPr>
              <a:t> and system libraries to manage files and modules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BEFC77-67C0-4278-AF36-C2A006FDF68B}"/>
              </a:ext>
            </a:extLst>
          </p:cNvPr>
          <p:cNvSpPr txBox="1"/>
          <p:nvPr/>
        </p:nvSpPr>
        <p:spPr>
          <a:xfrm>
            <a:off x="4020474" y="2094780"/>
            <a:ext cx="31423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>
                <a:solidFill>
                  <a:schemeClr val="accent6"/>
                </a:solidFill>
              </a:rPr>
              <a:t>Reads the mapping of slots to files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0BD497-AA24-42FE-A18C-BEC9BC41CE20}"/>
              </a:ext>
            </a:extLst>
          </p:cNvPr>
          <p:cNvSpPr txBox="1"/>
          <p:nvPr/>
        </p:nvSpPr>
        <p:spPr>
          <a:xfrm>
            <a:off x="2791314" y="2776665"/>
            <a:ext cx="54979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>
                <a:solidFill>
                  <a:schemeClr val="accent6"/>
                </a:solidFill>
              </a:rPr>
              <a:t>Loads the slot that you requested into the variable “program”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C039B6-8335-43B5-A423-5C0153987679}"/>
              </a:ext>
            </a:extLst>
          </p:cNvPr>
          <p:cNvSpPr txBox="1"/>
          <p:nvPr/>
        </p:nvSpPr>
        <p:spPr>
          <a:xfrm>
            <a:off x="3521899" y="3283118"/>
            <a:ext cx="36409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>
                <a:solidFill>
                  <a:schemeClr val="accent6"/>
                </a:solidFill>
              </a:rPr>
              <a:t>Deletes the temporary file importFile.py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8D993AE-9E19-49FD-A782-ED056752E8E8}"/>
              </a:ext>
            </a:extLst>
          </p:cNvPr>
          <p:cNvSpPr txBox="1"/>
          <p:nvPr/>
        </p:nvSpPr>
        <p:spPr>
          <a:xfrm>
            <a:off x="4020474" y="4009006"/>
            <a:ext cx="36409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>
                <a:solidFill>
                  <a:schemeClr val="accent6"/>
                </a:solidFill>
              </a:rPr>
              <a:t>Copies your library into the temp file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AB5396A-8D06-48FE-9776-2E134554417D}"/>
              </a:ext>
            </a:extLst>
          </p:cNvPr>
          <p:cNvSpPr txBox="1"/>
          <p:nvPr/>
        </p:nvSpPr>
        <p:spPr>
          <a:xfrm>
            <a:off x="3712913" y="4732137"/>
            <a:ext cx="39747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>
                <a:solidFill>
                  <a:schemeClr val="accent6"/>
                </a:solidFill>
              </a:rPr>
              <a:t>Unloads any previous version of your library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3DF0F53-7A86-48D5-B67E-D7D6FE7F5251}"/>
              </a:ext>
            </a:extLst>
          </p:cNvPr>
          <p:cNvSpPr txBox="1"/>
          <p:nvPr/>
        </p:nvSpPr>
        <p:spPr>
          <a:xfrm>
            <a:off x="3712913" y="4995739"/>
            <a:ext cx="14619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>
                <a:solidFill>
                  <a:schemeClr val="accent6"/>
                </a:solidFill>
              </a:rPr>
              <a:t>Imports library</a:t>
            </a:r>
          </a:p>
        </p:txBody>
      </p:sp>
    </p:spTree>
    <p:extLst>
      <p:ext uri="{BB962C8B-B14F-4D97-AF65-F5344CB8AC3E}">
        <p14:creationId xmlns:p14="http://schemas.microsoft.com/office/powerpoint/2010/main" val="1601330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3"/>
            <a:ext cx="8245474" cy="1145345"/>
          </a:xfrm>
        </p:spPr>
        <p:txBody>
          <a:bodyPr>
            <a:normAutofit/>
          </a:bodyPr>
          <a:lstStyle/>
          <a:p>
            <a:r>
              <a:rPr lang="en-US" sz="1600" dirty="0"/>
              <a:t>This lesson was created by Sanjay Seshan and Arvind Seshan </a:t>
            </a:r>
            <a:r>
              <a:rPr lang="en-US" sz="1600"/>
              <a:t>for Prime </a:t>
            </a:r>
            <a:r>
              <a:rPr lang="en-US" sz="1600" dirty="0"/>
              <a:t>Lessons</a:t>
            </a:r>
          </a:p>
          <a:p>
            <a:r>
              <a:rPr lang="en-US" sz="1600" dirty="0"/>
              <a:t>More lessons are available at www.primelessons.org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2021 Prime Lessons (primelessons.org) CC-BY-NC-SA.  (Last edit: 08/07/2021)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39919-47A8-43E0-85A2-F648492C2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6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5029" y="5862802"/>
            <a:ext cx="7734052" cy="369332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Creative Commons Attribution-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NonCommercial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ShareAlike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 4.0 International License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510" y="5253616"/>
            <a:ext cx="1479091" cy="5210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2129947"/>
      </p:ext>
    </p:extLst>
  </p:cSld>
  <p:clrMapOvr>
    <a:masterClrMapping/>
  </p:clrMapOvr>
</p:sld>
</file>

<file path=ppt/theme/theme1.xml><?xml version="1.0" encoding="utf-8"?>
<a:theme xmlns:a="http://schemas.openxmlformats.org/drawingml/2006/main" name="grey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00000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ey" id="{0D271D8B-F53F-5B41-84CE-D41B8029D3C6}" vid="{052D3922-0F1F-1845-985C-42EE8D535BE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grey</Template>
  <TotalTime>1853</TotalTime>
  <Words>665</Words>
  <Application>Microsoft Office PowerPoint</Application>
  <PresentationFormat>On-screen Show (4:3)</PresentationFormat>
  <Paragraphs>56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Consolas</vt:lpstr>
      <vt:lpstr>Gill Sans MT</vt:lpstr>
      <vt:lpstr>Helvetica Neue</vt:lpstr>
      <vt:lpstr>Menlo</vt:lpstr>
      <vt:lpstr>Wingdings 2</vt:lpstr>
      <vt:lpstr>grey</vt:lpstr>
      <vt:lpstr>Importing Custom Libraries</vt:lpstr>
      <vt:lpstr>Lesson Objectives</vt:lpstr>
      <vt:lpstr>Why Is This Useful</vt:lpstr>
      <vt:lpstr>Step 1: Creating the Function Library</vt:lpstr>
      <vt:lpstr>Step 2: Importing the Library </vt:lpstr>
      <vt:lpstr>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PROGRAMMING LESSON</dc:title>
  <dc:creator>Srinivasan Seshan</dc:creator>
  <cp:lastModifiedBy>Sanjay Seshan</cp:lastModifiedBy>
  <cp:revision>186</cp:revision>
  <dcterms:created xsi:type="dcterms:W3CDTF">2016-07-04T02:35:12Z</dcterms:created>
  <dcterms:modified xsi:type="dcterms:W3CDTF">2021-08-07T14:54:07Z</dcterms:modified>
</cp:coreProperties>
</file>