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6"/>
  </p:notesMasterIdLst>
  <p:handoutMasterIdLst>
    <p:handoutMasterId r:id="rId17"/>
  </p:handoutMasterIdLst>
  <p:sldIdLst>
    <p:sldId id="275" r:id="rId2"/>
    <p:sldId id="257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6" r:id="rId13"/>
    <p:sldId id="337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BF6"/>
    <a:srgbClr val="FFD500"/>
    <a:srgbClr val="0EAE9F"/>
    <a:srgbClr val="13B09B"/>
    <a:srgbClr val="0290F8"/>
    <a:srgbClr val="FE59D0"/>
    <a:srgbClr val="F55455"/>
    <a:srgbClr val="FF9732"/>
    <a:srgbClr val="02B64E"/>
    <a:srgbClr val="1BC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8/13/21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gbbd12b6a4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8" name="Google Shape;668;gbbd12b6a4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gbbd12b6a44_1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6" name="Google Shape;746;gbbd12b6a44_1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gbc84d0bcb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3" name="Google Shape;753;gbc84d0bcb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bbd12b6a44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bbd12b6a44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gbbd12b6a44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5" name="Google Shape;685;gbbd12b6a44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gbbd12b6a44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4" name="Google Shape;694;gbbd12b6a44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gbbd12b6a44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1" name="Google Shape;701;gbbd12b6a44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Google Shape;707;gbbd12b6a44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8" name="Google Shape;708;gbbd12b6a44_1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gbbd12b6a44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5" name="Google Shape;715;gbbd12b6a44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gbbd12b6a44_1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2" name="Google Shape;722;gbbd12b6a44_1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gbbd12b6a44_1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1" name="Google Shape;731;gbbd12b6a44_1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0CE58308-CE28-104F-BD4D-D0D6720D129F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65281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0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27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· Small circuit" type="blank">
  <p:cSld name="Blank · Small circui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99785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580550" y="274633"/>
            <a:ext cx="6014400" cy="1143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580550" y="1803400"/>
            <a:ext cx="6014400" cy="421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⬡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∙"/>
              <a:defRPr sz="22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6514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AA8BDE-A1E1-EB4C-B477-0E745584C3D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72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47556C-4AC3-284B-AD9A-8B767710BCC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654BB16-93E0-D540-81EC-C67EB55C9BD0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7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C015AB-48B6-0841-8C2F-3B06C22FE44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042123E-1A1C-9D40-9891-C4544610AF2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927885-D03B-3045-BF12-C2AA4D09261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3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C41AA-2C67-FB45-BB8C-49EE29A5CC1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D387521-6FF6-464D-B5F9-56FD64F0D6E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3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F70B37-01C6-6546-B65D-9DF0B840457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B4F345-9683-8240-8900-AF1247197D2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80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5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1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41CC19-2F00-0F49-933A-F847E99CEC2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30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  <p:sldLayoutId id="2147483785" r:id="rId16"/>
    <p:sldLayoutId id="2147483786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python/ref_set_discard.asp" TargetMode="External"/><Relationship Id="rId3" Type="http://schemas.openxmlformats.org/officeDocument/2006/relationships/hyperlink" Target="https://www.w3schools.com/python/ref_set_add.asp" TargetMode="External"/><Relationship Id="rId7" Type="http://schemas.openxmlformats.org/officeDocument/2006/relationships/hyperlink" Target="https://www.w3schools.com/python/ref_set_difference_update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python/ref_set_difference.asp" TargetMode="External"/><Relationship Id="rId5" Type="http://schemas.openxmlformats.org/officeDocument/2006/relationships/hyperlink" Target="https://www.w3schools.com/python/ref_set_copy.asp" TargetMode="External"/><Relationship Id="rId10" Type="http://schemas.openxmlformats.org/officeDocument/2006/relationships/hyperlink" Target="https://www.w3schools.com/python/ref_set_intersection_update.asp" TargetMode="External"/><Relationship Id="rId4" Type="http://schemas.openxmlformats.org/officeDocument/2006/relationships/hyperlink" Target="https://www.w3schools.com/python/ref_set_clear.asp" TargetMode="External"/><Relationship Id="rId9" Type="http://schemas.openxmlformats.org/officeDocument/2006/relationships/hyperlink" Target="https://www.w3schools.com/python/ref_set_intersection.asp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python/ref_set_symmetric_difference.asp" TargetMode="External"/><Relationship Id="rId3" Type="http://schemas.openxmlformats.org/officeDocument/2006/relationships/hyperlink" Target="https://www.w3schools.com/python/ref_set_isdisjoint.asp" TargetMode="External"/><Relationship Id="rId7" Type="http://schemas.openxmlformats.org/officeDocument/2006/relationships/hyperlink" Target="https://www.w3schools.com/python/ref_set_remove.a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python/ref_set_pop.asp" TargetMode="External"/><Relationship Id="rId11" Type="http://schemas.openxmlformats.org/officeDocument/2006/relationships/hyperlink" Target="https://www.w3schools.com/python/ref_set_update.asp" TargetMode="External"/><Relationship Id="rId5" Type="http://schemas.openxmlformats.org/officeDocument/2006/relationships/hyperlink" Target="https://www.w3schools.com/python/ref_set_issuperset.asp" TargetMode="External"/><Relationship Id="rId10" Type="http://schemas.openxmlformats.org/officeDocument/2006/relationships/hyperlink" Target="https://www.w3schools.com/python/ref_set_union.asp" TargetMode="External"/><Relationship Id="rId4" Type="http://schemas.openxmlformats.org/officeDocument/2006/relationships/hyperlink" Target="https://www.w3schools.com/python/ref_set_issubset.asp" TargetMode="External"/><Relationship Id="rId9" Type="http://schemas.openxmlformats.org/officeDocument/2006/relationships/hyperlink" Target="https://www.w3schools.com/python/ref_set_symmetric_difference_update.asp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python/ref_dictionary_keys.asp" TargetMode="External"/><Relationship Id="rId13" Type="http://schemas.openxmlformats.org/officeDocument/2006/relationships/hyperlink" Target="https://www.w3schools.com/python/ref_dictionary_values.asp" TargetMode="External"/><Relationship Id="rId3" Type="http://schemas.openxmlformats.org/officeDocument/2006/relationships/hyperlink" Target="https://www.w3schools.com/python/ref_dictionary_clear.asp" TargetMode="External"/><Relationship Id="rId7" Type="http://schemas.openxmlformats.org/officeDocument/2006/relationships/hyperlink" Target="https://www.w3schools.com/python/ref_dictionary_items.asp" TargetMode="External"/><Relationship Id="rId12" Type="http://schemas.openxmlformats.org/officeDocument/2006/relationships/hyperlink" Target="https://www.w3schools.com/python/ref_dictionary_update.as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python/ref_dictionary_get.asp" TargetMode="External"/><Relationship Id="rId11" Type="http://schemas.openxmlformats.org/officeDocument/2006/relationships/hyperlink" Target="https://www.w3schools.com/python/ref_dictionary_setdefault.asp" TargetMode="External"/><Relationship Id="rId5" Type="http://schemas.openxmlformats.org/officeDocument/2006/relationships/hyperlink" Target="https://www.w3schools.com/python/ref_dictionary_fromkeys.asp" TargetMode="External"/><Relationship Id="rId10" Type="http://schemas.openxmlformats.org/officeDocument/2006/relationships/hyperlink" Target="https://www.w3schools.com/python/ref_dictionary_popitem.asp" TargetMode="External"/><Relationship Id="rId4" Type="http://schemas.openxmlformats.org/officeDocument/2006/relationships/hyperlink" Target="https://www.w3schools.com/python/ref_dictionary_copy.asp" TargetMode="External"/><Relationship Id="rId9" Type="http://schemas.openxmlformats.org/officeDocument/2006/relationships/hyperlink" Target="https://www.w3schools.com/python/ref_dictionary_pop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sz="3600" dirty="0"/>
              <a:t>Dictionaries and sets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p91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Sets: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Dicts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Addressed similar to a list → use [] brackets next to </a:t>
            </a:r>
            <a:r>
              <a:rPr lang="en-US" dirty="0" err="1"/>
              <a:t>dict</a:t>
            </a:r>
            <a:r>
              <a:rPr lang="en-US" dirty="0"/>
              <a:t> variable containing a key to get the “value” </a:t>
            </a:r>
          </a:p>
        </p:txBody>
      </p:sp>
      <p:sp>
        <p:nvSpPr>
          <p:cNvPr id="724" name="Google Shape;724;p91"/>
          <p:cNvSpPr/>
          <p:nvPr/>
        </p:nvSpPr>
        <p:spPr>
          <a:xfrm>
            <a:off x="485166" y="3252606"/>
            <a:ext cx="2974725" cy="857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554870" lvl="1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SzPct val="190142"/>
            </a:pPr>
            <a:r>
              <a:rPr lang="en-US" sz="1275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 = {</a:t>
            </a:r>
            <a:r>
              <a:rPr lang="en-US" sz="1275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"a"</a:t>
            </a:r>
            <a:r>
              <a:rPr lang="en-US" sz="1275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US" sz="1275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275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1275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"b"</a:t>
            </a:r>
            <a:r>
              <a:rPr lang="en-US" sz="1275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US" sz="1275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US" sz="1275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554870" lvl="1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SzPct val="190142"/>
            </a:pPr>
            <a:r>
              <a:rPr lang="en-US" sz="1275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d[</a:t>
            </a:r>
            <a:r>
              <a:rPr lang="en-US" sz="1275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"a"</a:t>
            </a:r>
            <a:r>
              <a:rPr lang="en-US" sz="1275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 == </a:t>
            </a:r>
            <a:r>
              <a:rPr lang="en-US" sz="1275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1266" dirty="0">
                <a:solidFill>
                  <a:srgbClr val="008000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# True</a:t>
            </a:r>
            <a:endParaRPr lang="en-US" sz="1275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554870" lvl="1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SzPct val="190142"/>
            </a:pPr>
            <a:r>
              <a:rPr lang="en-US" sz="1275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d[</a:t>
            </a:r>
            <a:r>
              <a:rPr lang="en-US" sz="1275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"b"</a:t>
            </a:r>
            <a:r>
              <a:rPr lang="en-US" sz="1275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 == </a:t>
            </a:r>
            <a:r>
              <a:rPr lang="en-US" sz="1275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 </a:t>
            </a:r>
            <a:r>
              <a:rPr lang="en-US" sz="1266" dirty="0">
                <a:solidFill>
                  <a:srgbClr val="008000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# True</a:t>
            </a:r>
            <a:endParaRPr lang="en-US" sz="1275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25" name="Google Shape;725;p91"/>
          <p:cNvSpPr/>
          <p:nvPr/>
        </p:nvSpPr>
        <p:spPr>
          <a:xfrm>
            <a:off x="485166" y="1514849"/>
            <a:ext cx="2974725" cy="1083599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555385" lvl="1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SzPct val="190821"/>
            </a:pPr>
            <a:r>
              <a:rPr lang="en-US" sz="1266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 = {</a:t>
            </a:r>
            <a:r>
              <a:rPr lang="en-US" sz="1266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266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1266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US" sz="1266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1266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US" sz="1266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555385" lvl="1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SzPct val="190821"/>
            </a:pPr>
            <a:r>
              <a:rPr lang="en-US" sz="1266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US" sz="1266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66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266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s </a:t>
            </a:r>
            <a:r>
              <a:rPr lang="en-US" sz="1266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True</a:t>
            </a:r>
          </a:p>
          <a:p>
            <a:pPr marL="555385" lvl="1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SzPct val="190821"/>
            </a:pPr>
            <a:r>
              <a:rPr lang="en-US" sz="1266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"hi"</a:t>
            </a:r>
            <a:r>
              <a:rPr lang="en-US" sz="1266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66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266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s </a:t>
            </a:r>
            <a:r>
              <a:rPr lang="en-US" sz="1266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False</a:t>
            </a:r>
          </a:p>
          <a:p>
            <a:endParaRPr dirty="0"/>
          </a:p>
        </p:txBody>
      </p:sp>
      <p:sp>
        <p:nvSpPr>
          <p:cNvPr id="726" name="Google Shape;726;p91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Getting a Value</a:t>
            </a:r>
          </a:p>
        </p:txBody>
      </p:sp>
      <p:sp>
        <p:nvSpPr>
          <p:cNvPr id="728" name="Google Shape;728;p91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 lang="e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92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</a:t>
            </a:r>
          </a:p>
        </p:txBody>
      </p:sp>
      <p:sp>
        <p:nvSpPr>
          <p:cNvPr id="734" name="Google Shape;734;p92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Translate a handful of Spanish words to English and print the result</a:t>
            </a:r>
          </a:p>
          <a:p>
            <a:r>
              <a:rPr lang="en-US" dirty="0"/>
              <a:t>Hola → hello</a:t>
            </a:r>
          </a:p>
          <a:p>
            <a:r>
              <a:rPr lang="en-US" dirty="0" err="1"/>
              <a:t>Rojo</a:t>
            </a:r>
            <a:r>
              <a:rPr lang="en-US" dirty="0"/>
              <a:t> → red</a:t>
            </a:r>
          </a:p>
          <a:p>
            <a:r>
              <a:rPr lang="en-US" dirty="0" err="1"/>
              <a:t>Naranja</a:t>
            </a:r>
            <a:r>
              <a:rPr lang="en-US" dirty="0"/>
              <a:t> → orange</a:t>
            </a:r>
          </a:p>
          <a:p>
            <a:r>
              <a:rPr lang="en-US" dirty="0"/>
              <a:t>Verde → green</a:t>
            </a:r>
          </a:p>
        </p:txBody>
      </p:sp>
      <p:sp>
        <p:nvSpPr>
          <p:cNvPr id="735" name="Google Shape;735;p92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 lang="e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Google Shape;748;p94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 Solution</a:t>
            </a:r>
          </a:p>
        </p:txBody>
      </p:sp>
      <p:sp>
        <p:nvSpPr>
          <p:cNvPr id="749" name="Google Shape;749;p94"/>
          <p:cNvSpPr txBox="1">
            <a:spLocks noGrp="1"/>
          </p:cNvSpPr>
          <p:nvPr>
            <p:ph idx="1"/>
          </p:nvPr>
        </p:nvSpPr>
        <p:spPr>
          <a:solidFill>
            <a:srgbClr val="FFFFFF"/>
          </a:solidFill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>
              <a:buNone/>
            </a:pP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 = {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600" b="0" dirty="0" err="1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hola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"hello"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600" b="0" dirty="0" err="1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rojo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"red"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600" b="0" dirty="0" err="1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naranja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"orange"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600" b="0" dirty="0" err="1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verde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"green"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data = 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600" b="0" dirty="0" err="1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hola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]) # hello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data = 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600" b="0" dirty="0" err="1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naranja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]) # orange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50" name="Google Shape;750;p94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 lang="e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p95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Review</a:t>
            </a:r>
          </a:p>
        </p:txBody>
      </p:sp>
      <p:sp>
        <p:nvSpPr>
          <p:cNvPr id="756" name="Google Shape;756;p95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List → stores values </a:t>
            </a:r>
            <a:r>
              <a:rPr lang="en-US" dirty="0">
                <a:latin typeface="Consolas" panose="020B0609020204030204" pitchFamily="49" charset="0"/>
                <a:sym typeface="Courier New"/>
              </a:rPr>
              <a:t>[1, 2, 2, 3, “hello”]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(mutable)</a:t>
            </a:r>
          </a:p>
          <a:p>
            <a:r>
              <a:rPr lang="en-US" dirty="0"/>
              <a:t>Tuple → stores values </a:t>
            </a:r>
            <a:r>
              <a:rPr lang="en-US" dirty="0">
                <a:latin typeface="Consolas" panose="020B0609020204030204" pitchFamily="49" charset="0"/>
                <a:sym typeface="Courier New"/>
              </a:rPr>
              <a:t>(1, 2, 2, 3, “hello”) </a:t>
            </a:r>
            <a:r>
              <a:rPr lang="en-US" dirty="0"/>
              <a:t>(immutable)</a:t>
            </a:r>
          </a:p>
          <a:p>
            <a:r>
              <a:rPr lang="en-US" dirty="0"/>
              <a:t>Set → stores unique values </a:t>
            </a:r>
            <a:r>
              <a:rPr lang="en-US" dirty="0">
                <a:latin typeface="Consolas" panose="020B0609020204030204" pitchFamily="49" charset="0"/>
                <a:sym typeface="Courier New"/>
              </a:rPr>
              <a:t>{1, 2, 3, “hello”}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(mutable, but elements must be immutable) </a:t>
            </a:r>
          </a:p>
          <a:p>
            <a:r>
              <a:rPr lang="en-US" dirty="0"/>
              <a:t>Dictionary → stores values that can be indexed with a key </a:t>
            </a:r>
            <a:r>
              <a:rPr lang="en-US" dirty="0">
                <a:latin typeface="Consolas" panose="020B0609020204030204" pitchFamily="49" charset="0"/>
                <a:sym typeface="Courier New"/>
              </a:rPr>
              <a:t>{1:“a”, 2:“b”}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(mutable, but keys must be immutable)</a:t>
            </a:r>
          </a:p>
        </p:txBody>
      </p:sp>
      <p:sp>
        <p:nvSpPr>
          <p:cNvPr id="757" name="Google Shape;757;p95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13</a:t>
            </a:fld>
            <a:endParaRPr lang="e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71792"/>
            <a:ext cx="8746864" cy="752706"/>
          </a:xfrm>
        </p:spPr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to create and use dictionaries and sets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84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Sets</a:t>
            </a:r>
          </a:p>
        </p:txBody>
      </p:sp>
      <p:sp>
        <p:nvSpPr>
          <p:cNvPr id="672" name="Google Shape;672;p84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5606691" cy="5082601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Similar to lists</a:t>
            </a:r>
          </a:p>
          <a:p>
            <a:r>
              <a:rPr lang="en-US" dirty="0"/>
              <a:t>Stores a set of items</a:t>
            </a:r>
          </a:p>
          <a:p>
            <a:r>
              <a:rPr lang="en-US" dirty="0">
                <a:sym typeface="Muli"/>
              </a:rPr>
              <a:t>All items are unique and unordered</a:t>
            </a:r>
          </a:p>
          <a:p>
            <a:pPr lvl="1"/>
            <a:r>
              <a:rPr lang="en-US" dirty="0"/>
              <a:t>You can only place one of any item in a set</a:t>
            </a:r>
          </a:p>
          <a:p>
            <a:pPr lvl="1"/>
            <a:r>
              <a:rPr lang="en-US" dirty="0"/>
              <a:t>There is no order to a set (even if you entered in the items in a certain order)</a:t>
            </a:r>
          </a:p>
          <a:p>
            <a:r>
              <a:rPr lang="en-US" dirty="0"/>
              <a:t>Sets are items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{a, b,...} </a:t>
            </a:r>
            <a:r>
              <a:rPr lang="en-US" dirty="0"/>
              <a:t>brackets</a:t>
            </a:r>
          </a:p>
          <a:p>
            <a:r>
              <a:rPr lang="en-US" dirty="0"/>
              <a:t>You can add to a set using the add method</a:t>
            </a:r>
          </a:p>
        </p:txBody>
      </p:sp>
      <p:sp>
        <p:nvSpPr>
          <p:cNvPr id="670" name="Google Shape;670;p84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 lang="en"/>
          </a:p>
        </p:txBody>
      </p:sp>
      <p:sp>
        <p:nvSpPr>
          <p:cNvPr id="673" name="Google Shape;673;p84"/>
          <p:cNvSpPr txBox="1"/>
          <p:nvPr/>
        </p:nvSpPr>
        <p:spPr>
          <a:xfrm>
            <a:off x="5941850" y="1393842"/>
            <a:ext cx="3000000" cy="260177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 s1 = set()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do not use {} to initialize empty set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 s1.add(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add to a set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 s1.add(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 print(s1)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 s2 = {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define set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 print(s2)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note only one 4 is below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'hello'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85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More on sets </a:t>
            </a:r>
          </a:p>
        </p:txBody>
      </p:sp>
      <p:sp>
        <p:nvSpPr>
          <p:cNvPr id="679" name="Google Shape;679;p85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5246580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You can find the difference, intersection, union, etc. between sets</a:t>
            </a:r>
          </a:p>
          <a:p>
            <a:r>
              <a:rPr lang="en-US" dirty="0"/>
              <a:t>If you try to add a list to a set, or any other mutable type, the program will crash</a:t>
            </a:r>
          </a:p>
          <a:p>
            <a:r>
              <a:rPr lang="en-US" dirty="0"/>
              <a:t>In general, it is much faster to do lookups on set than on a list due to something called hashing</a:t>
            </a:r>
          </a:p>
          <a:p>
            <a:endParaRPr lang="en-US" dirty="0"/>
          </a:p>
        </p:txBody>
      </p:sp>
      <p:sp>
        <p:nvSpPr>
          <p:cNvPr id="680" name="Google Shape;680;p85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 lang="en"/>
          </a:p>
        </p:txBody>
      </p:sp>
      <p:sp>
        <p:nvSpPr>
          <p:cNvPr id="681" name="Google Shape;681;p85"/>
          <p:cNvSpPr txBox="1"/>
          <p:nvPr/>
        </p:nvSpPr>
        <p:spPr>
          <a:xfrm>
            <a:off x="5670575" y="3347226"/>
            <a:ext cx="3000000" cy="150307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 print(s2.difference(s1))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'hello'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 print(s2.intersection(s1))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 s2.add([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])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TypeError: unhashable type: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'list'</a:t>
            </a:r>
            <a:endParaRPr sz="105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682" name="Google Shape;682;p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8450" y="1182326"/>
            <a:ext cx="2244250" cy="19215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p86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Set Methods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85E7D6-13D8-47E7-B16D-ABFF4C031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9" name="Google Shape;689;p86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 lang="en"/>
          </a:p>
        </p:txBody>
      </p:sp>
      <p:graphicFrame>
        <p:nvGraphicFramePr>
          <p:cNvPr id="690" name="Google Shape;690;p86"/>
          <p:cNvGraphicFramePr/>
          <p:nvPr>
            <p:extLst>
              <p:ext uri="{D42A27DB-BD31-4B8C-83A1-F6EECF244321}">
                <p14:modId xmlns:p14="http://schemas.microsoft.com/office/powerpoint/2010/main" val="3398649962"/>
              </p:ext>
            </p:extLst>
          </p:nvPr>
        </p:nvGraphicFramePr>
        <p:xfrm>
          <a:off x="350032" y="1863735"/>
          <a:ext cx="8002075" cy="3407541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</a:tblPr>
              <a:tblGrid>
                <a:gridCol w="245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b="1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Method</a:t>
                      </a:r>
                      <a:endParaRPr sz="1150" b="1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b="1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Description</a:t>
                      </a:r>
                      <a:endParaRPr sz="1150" b="1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u="sng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3"/>
                        </a:rPr>
                        <a:t>add()</a:t>
                      </a:r>
                      <a:endParaRPr sz="1150" u="sng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Adds an element to the set</a:t>
                      </a:r>
                      <a:endParaRPr sz="1150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u="sng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4"/>
                        </a:rPr>
                        <a:t>clear()</a:t>
                      </a:r>
                      <a:endParaRPr sz="1150" u="sng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Removes all the elements from the set</a:t>
                      </a:r>
                      <a:endParaRPr sz="1150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5"/>
                        </a:rPr>
                        <a:t>copy()</a:t>
                      </a:r>
                      <a:endParaRPr sz="11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a copy of the set</a:t>
                      </a:r>
                      <a:endParaRPr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6"/>
                        </a:rPr>
                        <a:t>difference()</a:t>
                      </a:r>
                      <a:endParaRPr sz="11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a set containing the difference between two or more sets</a:t>
                      </a:r>
                      <a:endParaRPr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7"/>
                        </a:rPr>
                        <a:t>difference_update()</a:t>
                      </a:r>
                      <a:endParaRPr sz="11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Removes the items in this set that are also included in another, specified set</a:t>
                      </a:r>
                      <a:endParaRPr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8"/>
                        </a:rPr>
                        <a:t>discard()</a:t>
                      </a:r>
                      <a:endParaRPr sz="11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Remove the specified item</a:t>
                      </a:r>
                      <a:endParaRPr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u="sng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9"/>
                        </a:rPr>
                        <a:t>intersection()</a:t>
                      </a:r>
                      <a:endParaRPr sz="1150" u="sng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a set, that is the intersection of two other sets</a:t>
                      </a:r>
                      <a:endParaRPr sz="1150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10"/>
                        </a:rPr>
                        <a:t>intersection_update()</a:t>
                      </a:r>
                      <a:endParaRPr sz="11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dirty="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Removes the items in this set that are not present in other, specified set(s)</a:t>
                      </a:r>
                      <a:endParaRPr sz="1150" dirty="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91" name="Google Shape;691;p86"/>
          <p:cNvSpPr txBox="1"/>
          <p:nvPr/>
        </p:nvSpPr>
        <p:spPr>
          <a:xfrm>
            <a:off x="271175" y="5410076"/>
            <a:ext cx="3362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>
                <a:highlight>
                  <a:srgbClr val="FFFF00"/>
                </a:highlight>
                <a:latin typeface="Muli"/>
                <a:ea typeface="Muli"/>
                <a:cs typeface="Muli"/>
                <a:sym typeface="Muli"/>
              </a:rPr>
              <a:t>Highlighted ones are most important</a:t>
            </a:r>
            <a:endParaRPr>
              <a:highlight>
                <a:srgbClr val="FFFF00"/>
              </a:highlight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87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Set Methods Cont.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38FF22-C928-4647-B9D5-43F7E3CF8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7" name="Google Shape;697;p87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 lang="en"/>
          </a:p>
        </p:txBody>
      </p:sp>
      <p:graphicFrame>
        <p:nvGraphicFramePr>
          <p:cNvPr id="698" name="Google Shape;698;p87"/>
          <p:cNvGraphicFramePr/>
          <p:nvPr>
            <p:extLst>
              <p:ext uri="{D42A27DB-BD31-4B8C-83A1-F6EECF244321}">
                <p14:modId xmlns:p14="http://schemas.microsoft.com/office/powerpoint/2010/main" val="664433044"/>
              </p:ext>
            </p:extLst>
          </p:nvPr>
        </p:nvGraphicFramePr>
        <p:xfrm>
          <a:off x="354557" y="1886753"/>
          <a:ext cx="7729450" cy="3205929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</a:tblPr>
              <a:tblGrid>
                <a:gridCol w="237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3"/>
                        </a:rPr>
                        <a:t>isdisjoint()</a:t>
                      </a:r>
                      <a:endParaRPr sz="11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whether two sets have a intersection or not</a:t>
                      </a:r>
                      <a:endParaRPr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u="sng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4"/>
                        </a:rPr>
                        <a:t>issubset()</a:t>
                      </a:r>
                      <a:endParaRPr sz="1150" u="sng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whether another set contains this set or not</a:t>
                      </a:r>
                      <a:endParaRPr sz="1150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u="sng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5"/>
                        </a:rPr>
                        <a:t>issuperset()</a:t>
                      </a:r>
                      <a:endParaRPr sz="1150" u="sng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whether this set contains another set or not</a:t>
                      </a:r>
                      <a:endParaRPr sz="1150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u="sng">
                          <a:latin typeface="Verdana"/>
                          <a:ea typeface="Verdana"/>
                          <a:cs typeface="Verdana"/>
                          <a:sym typeface="Verdana"/>
                          <a:hlinkClick r:id="rId6"/>
                        </a:rPr>
                        <a:t>pop()</a:t>
                      </a:r>
                      <a:endParaRPr sz="1150" u="sng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Removes an element from the set</a:t>
                      </a:r>
                      <a:endParaRPr sz="115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u="sng" dirty="0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7"/>
                        </a:rPr>
                        <a:t>remove()</a:t>
                      </a:r>
                      <a:endParaRPr sz="1150" u="sng" dirty="0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Removes the specified element</a:t>
                      </a:r>
                      <a:endParaRPr sz="1150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8"/>
                        </a:rPr>
                        <a:t>symmetric_difference()</a:t>
                      </a:r>
                      <a:endParaRPr sz="11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a set with the symmetric differences of two sets</a:t>
                      </a:r>
                      <a:endParaRPr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9"/>
                        </a:rPr>
                        <a:t>symmetric_difference_update()</a:t>
                      </a:r>
                      <a:endParaRPr sz="11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inserts the symmetric differences from this set and another</a:t>
                      </a:r>
                      <a:endParaRPr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u="sng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10"/>
                        </a:rPr>
                        <a:t>union()</a:t>
                      </a:r>
                      <a:endParaRPr sz="1150" u="sng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 a set containing the union of sets</a:t>
                      </a:r>
                      <a:endParaRPr sz="1150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11"/>
                        </a:rPr>
                        <a:t>update()</a:t>
                      </a:r>
                      <a:endParaRPr sz="11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 dirty="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Update the set with the union of this set and others</a:t>
                      </a:r>
                      <a:endParaRPr sz="1150" dirty="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88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Copying Sets</a:t>
            </a:r>
          </a:p>
        </p:txBody>
      </p:sp>
      <p:sp>
        <p:nvSpPr>
          <p:cNvPr id="704" name="Google Shape;704;p88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Just like 1d lists, use the copy method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s1 = {1, 2, 3}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s2 = s1.copy()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Sets are also mutable, like lists, so you need to be careful when doing something like </a:t>
            </a:r>
            <a:r>
              <a:rPr lang="en-US" dirty="0">
                <a:sym typeface="Courier New"/>
              </a:rPr>
              <a:t>s1=s2</a:t>
            </a:r>
          </a:p>
        </p:txBody>
      </p:sp>
      <p:sp>
        <p:nvSpPr>
          <p:cNvPr id="705" name="Google Shape;705;p88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 lang="e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89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Dictionaries</a:t>
            </a:r>
          </a:p>
        </p:txBody>
      </p:sp>
      <p:sp>
        <p:nvSpPr>
          <p:cNvPr id="711" name="Google Shape;711;p89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Think like an English dictionary</a:t>
            </a:r>
          </a:p>
          <a:p>
            <a:pPr lvl="1"/>
            <a:r>
              <a:rPr lang="en-US" dirty="0"/>
              <a:t>Matches something to a definition</a:t>
            </a:r>
          </a:p>
          <a:p>
            <a:r>
              <a:rPr lang="en-US" dirty="0"/>
              <a:t>Defined using {} braces and : colons</a:t>
            </a:r>
          </a:p>
          <a:p>
            <a:pPr lvl="1"/>
            <a:r>
              <a:rPr lang="en-US" dirty="0"/>
              <a:t>Format for each element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item:definition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→ typically called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key:value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d = {"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hello":"a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 greeting",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red":"a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 color"}</a:t>
            </a:r>
          </a:p>
          <a:p>
            <a:r>
              <a:rPr lang="en-US" dirty="0"/>
              <a:t>The keys/items (e.g. “hello”) must be unique, but many keys can have the same definition</a:t>
            </a:r>
          </a:p>
          <a:p>
            <a:r>
              <a:rPr lang="en-US" dirty="0"/>
              <a:t>Keys can be any immutable data type (e.g. int, str)</a:t>
            </a:r>
          </a:p>
          <a:p>
            <a:r>
              <a:rPr lang="en-US" dirty="0"/>
              <a:t>Values/definitions can be anything, (e.g. int, list, None)</a:t>
            </a:r>
          </a:p>
          <a:p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d2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d.copy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()</a:t>
            </a:r>
            <a:r>
              <a:rPr lang="en-US" dirty="0">
                <a:sym typeface="Courier New"/>
              </a:rPr>
              <a:t> </a:t>
            </a:r>
            <a:r>
              <a:rPr lang="en-US" dirty="0"/>
              <a:t>to copy a dictionary (</a:t>
            </a:r>
            <a:r>
              <a:rPr lang="en-US" dirty="0" err="1"/>
              <a:t>dicts</a:t>
            </a:r>
            <a:r>
              <a:rPr lang="en-US" dirty="0"/>
              <a:t> are mutable)</a:t>
            </a:r>
          </a:p>
        </p:txBody>
      </p:sp>
      <p:sp>
        <p:nvSpPr>
          <p:cNvPr id="712" name="Google Shape;712;p89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 lang="e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p90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Dictionary Methods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BF950F-A3AC-4EE1-AE0D-D8A7FD6B2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highlighted ones are the most important</a:t>
            </a:r>
          </a:p>
        </p:txBody>
      </p:sp>
      <p:sp>
        <p:nvSpPr>
          <p:cNvPr id="718" name="Google Shape;718;p90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 lang="en"/>
          </a:p>
        </p:txBody>
      </p:sp>
      <p:graphicFrame>
        <p:nvGraphicFramePr>
          <p:cNvPr id="719" name="Google Shape;719;p90"/>
          <p:cNvGraphicFramePr/>
          <p:nvPr>
            <p:extLst>
              <p:ext uri="{D42A27DB-BD31-4B8C-83A1-F6EECF244321}">
                <p14:modId xmlns:p14="http://schemas.microsoft.com/office/powerpoint/2010/main" val="1680507086"/>
              </p:ext>
            </p:extLst>
          </p:nvPr>
        </p:nvGraphicFramePr>
        <p:xfrm>
          <a:off x="315326" y="1565188"/>
          <a:ext cx="8002075" cy="3931349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</a:tblPr>
              <a:tblGrid>
                <a:gridCol w="100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 b="1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Method</a:t>
                      </a:r>
                      <a:endParaRPr sz="950" b="1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 b="1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Description</a:t>
                      </a:r>
                      <a:endParaRPr sz="950" b="1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 u="sng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3"/>
                        </a:rPr>
                        <a:t>clear()</a:t>
                      </a:r>
                      <a:endParaRPr sz="950" u="sng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Removes all the elements from the dictionary</a:t>
                      </a:r>
                      <a:endParaRPr sz="950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 u="sng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4"/>
                        </a:rPr>
                        <a:t>copy()</a:t>
                      </a:r>
                      <a:endParaRPr sz="950" u="sng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 dirty="0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a copy of the dictionary</a:t>
                      </a:r>
                      <a:endParaRPr sz="950" dirty="0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5"/>
                        </a:rPr>
                        <a:t>fromkeys()</a:t>
                      </a:r>
                      <a:endParaRPr sz="9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a dictionary with the specified keys and value</a:t>
                      </a:r>
                      <a:endParaRPr sz="9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 u="sng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6"/>
                        </a:rPr>
                        <a:t>get()</a:t>
                      </a:r>
                      <a:endParaRPr sz="950" u="sng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>
                          <a:highlight>
                            <a:srgbClr val="FFFF00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the value of the specified key</a:t>
                      </a:r>
                      <a:endParaRPr sz="950">
                        <a:highlight>
                          <a:srgbClr val="FFFF00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7"/>
                        </a:rPr>
                        <a:t>items()</a:t>
                      </a:r>
                      <a:endParaRPr sz="9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a list containing a tuple for each key value pair</a:t>
                      </a:r>
                      <a:endParaRPr sz="9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8"/>
                        </a:rPr>
                        <a:t>keys()</a:t>
                      </a:r>
                      <a:endParaRPr sz="9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 dirty="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a list containing the dictionary's keys</a:t>
                      </a:r>
                      <a:endParaRPr sz="950" dirty="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9"/>
                        </a:rPr>
                        <a:t>pop()</a:t>
                      </a:r>
                      <a:endParaRPr sz="9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Removes the element with the specified key</a:t>
                      </a:r>
                      <a:endParaRPr sz="9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10"/>
                        </a:rPr>
                        <a:t>popitem()</a:t>
                      </a:r>
                      <a:endParaRPr sz="9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Removes the last inserted key-value pair</a:t>
                      </a:r>
                      <a:endParaRPr sz="9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11"/>
                        </a:rPr>
                        <a:t>setdefault()</a:t>
                      </a:r>
                      <a:endParaRPr sz="9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the value of the specified key. If the key does not exist: insert the key, with the specified value</a:t>
                      </a:r>
                      <a:endParaRPr sz="9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12"/>
                        </a:rPr>
                        <a:t>update()</a:t>
                      </a:r>
                      <a:endParaRPr sz="9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Updates the dictionary with the specified key-value pairs</a:t>
                      </a:r>
                      <a:endParaRPr sz="9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13"/>
                        </a:rPr>
                        <a:t>values()</a:t>
                      </a:r>
                      <a:endParaRPr sz="9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50" dirty="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a list of all the values in the dictionary</a:t>
                      </a:r>
                      <a:endParaRPr sz="950" dirty="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50" dirty="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1747</TotalTime>
  <Words>1137</Words>
  <Application>Microsoft Macintosh PowerPoint</Application>
  <PresentationFormat>On-screen Show (4:3)</PresentationFormat>
  <Paragraphs>163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Consolas</vt:lpstr>
      <vt:lpstr>Courier New</vt:lpstr>
      <vt:lpstr>Gill Sans MT</vt:lpstr>
      <vt:lpstr>Helvetica Neue</vt:lpstr>
      <vt:lpstr>Muli</vt:lpstr>
      <vt:lpstr>Verdana</vt:lpstr>
      <vt:lpstr>Wingdings 2</vt:lpstr>
      <vt:lpstr>Dividend</vt:lpstr>
      <vt:lpstr>Dictionaries and sets</vt:lpstr>
      <vt:lpstr>Lesson Objectives</vt:lpstr>
      <vt:lpstr>Sets</vt:lpstr>
      <vt:lpstr>More on sets </vt:lpstr>
      <vt:lpstr>Set Methods</vt:lpstr>
      <vt:lpstr>Set Methods Cont.</vt:lpstr>
      <vt:lpstr>Copying Sets</vt:lpstr>
      <vt:lpstr>Dictionaries</vt:lpstr>
      <vt:lpstr>Dictionary Methods</vt:lpstr>
      <vt:lpstr>Getting a Value</vt:lpstr>
      <vt:lpstr>Challenge</vt:lpstr>
      <vt:lpstr>Challenge Solution</vt:lpstr>
      <vt:lpstr>Review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201</cp:revision>
  <dcterms:created xsi:type="dcterms:W3CDTF">2016-07-04T02:35:12Z</dcterms:created>
  <dcterms:modified xsi:type="dcterms:W3CDTF">2021-08-13T21:25:22Z</dcterms:modified>
</cp:coreProperties>
</file>