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89" r:id="rId3"/>
    <p:sldId id="290" r:id="rId4"/>
    <p:sldId id="276" r:id="rId5"/>
    <p:sldId id="279" r:id="rId6"/>
    <p:sldId id="283" r:id="rId7"/>
    <p:sldId id="291" r:id="rId8"/>
    <p:sldId id="284" r:id="rId9"/>
    <p:sldId id="285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55"/>
    <a:srgbClr val="FFD500"/>
    <a:srgbClr val="0EAE9F"/>
    <a:srgbClr val="13B09B"/>
    <a:srgbClr val="0290F8"/>
    <a:srgbClr val="FE59D0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4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4FF45FA8-9CA3-7347-A7B9-243581B89064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63962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BB3AEB-8D76-1943-8A80-A77A225450C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BF7C36-16F0-B44E-A7EF-9045F791433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C8ED1-A718-264A-AEF8-3EE732B5AFCE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768C6F-E575-2141-AC2B-13B3569A93E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6444B-88F1-5C45-B3C6-B0F98C6FB8F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D6F33-9E0B-224C-AD49-8D0B1175528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3EA70-E9E9-3249-9C88-9C13EEB2984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601AAD0-A22B-8E4A-B6DA-8B6BBF84607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523F7-7190-F14F-BDFF-437166245B8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B8600B-5CE3-0843-9B26-24D6151FABF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38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079A68-53F0-794F-A2F7-6C2F1569875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Color sensor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</a:t>
            </a:r>
            <a:r>
              <a:rPr lang="en-US" sz="1600"/>
              <a:t>Sanjay and Arvind </a:t>
            </a:r>
            <a:r>
              <a:rPr lang="en-US" sz="1600" dirty="0"/>
              <a:t>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use the Color Sensor</a:t>
            </a:r>
          </a:p>
          <a:p>
            <a:r>
              <a:rPr lang="en-US" dirty="0"/>
              <a:t>Learn how to use the Wait Until Block</a:t>
            </a:r>
          </a:p>
          <a:p>
            <a:r>
              <a:rPr lang="en-US" dirty="0"/>
              <a:t>Note:  Although images in this lessons may show a SPIKE Prime, the code blocks are the same for Robot Inventor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A6854CAB-B318-4725-BF04-79243077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10806" r="19474" b="11579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Color sensor?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7FE9-7847-4B91-95F5-564B8DEE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9" y="1140006"/>
            <a:ext cx="5831852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sensor API can report either the color or reflectivity measured</a:t>
            </a:r>
          </a:p>
          <a:p>
            <a:r>
              <a:rPr lang="en-US" dirty="0"/>
              <a:t>Unlike the EV3, reflectivity is measured while shining a white light, not a red light.</a:t>
            </a:r>
          </a:p>
          <a:p>
            <a:r>
              <a:rPr lang="en-US" dirty="0"/>
              <a:t>The sensor can report 8 colors (shown on right) and no color (None)</a:t>
            </a:r>
          </a:p>
          <a:p>
            <a:r>
              <a:rPr lang="en-US" dirty="0"/>
              <a:t>Optimal reading distance according to the specs: 16 mm (depending on object size, color, and surface)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03485-0455-E74C-AA8E-86B2413AC2A0}"/>
              </a:ext>
            </a:extLst>
          </p:cNvPr>
          <p:cNvSpPr txBox="1"/>
          <p:nvPr/>
        </p:nvSpPr>
        <p:spPr>
          <a:xfrm>
            <a:off x="5986941" y="1541582"/>
            <a:ext cx="25010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'black'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'violet'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'blue'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'cyan'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'green'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'yellow'</a:t>
            </a:r>
            <a:endParaRPr lang="en-US" sz="2400" dirty="0"/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'red'</a:t>
            </a:r>
          </a:p>
          <a:p>
            <a:r>
              <a:rPr lang="en-US" sz="2400" b="0" i="0" dirty="0">
                <a:solidFill>
                  <a:srgbClr val="D8009B"/>
                </a:solidFill>
                <a:effectLst/>
                <a:latin typeface="Menlo"/>
              </a:rPr>
              <a:t>'white'</a:t>
            </a:r>
            <a:endParaRPr lang="en-US" sz="2400" dirty="0"/>
          </a:p>
          <a:p>
            <a:r>
              <a:rPr lang="en-US" sz="2400" b="0" dirty="0">
                <a:solidFill>
                  <a:srgbClr val="0078CC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 ADB and sensing color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/>
          <a:lstStyle/>
          <a:p>
            <a:r>
              <a:rPr lang="en-US" i="1" dirty="0"/>
              <a:t>The color sensor on ADB is mounted at about 8mm off the ground, but the optimal distance for mounting the sensor according to the specs is 16mm.</a:t>
            </a:r>
          </a:p>
          <a:p>
            <a:r>
              <a:rPr lang="en-US" dirty="0"/>
              <a:t>When using this robot design, Black does not read correctly in Color Mode using electrical tape lines or a FIRST LEGO League challenge mat.</a:t>
            </a:r>
            <a:endParaRPr lang="en-US" i="1" dirty="0"/>
          </a:p>
          <a:p>
            <a:r>
              <a:rPr lang="en-US" dirty="0"/>
              <a:t>See the next slide for modifications. The build instructions are also provided as a separate file on our site.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492240" y="4721352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16mm</a:t>
            </a:r>
          </a:p>
          <a:p>
            <a:r>
              <a:rPr lang="en-US" sz="1600" dirty="0"/>
              <a:t>2M (2 LEGO 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1343097"/>
            <a:ext cx="336499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84A2-6883-4D4E-8376-59216E1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to ADB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9A6380D-79F6-4CD8-B3B4-F517D1B3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723" y="1683946"/>
            <a:ext cx="3441700" cy="25812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C78E-D7A6-4E1A-98DF-76A236E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35AF-76B1-41A5-9536-B207C0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6311823-7018-48B9-AEB3-11C330D0A3A4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76703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 instructions for modifying the front bumper of ADB so that the color sensors are raised one LEGO module up are included on this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5A8D2-1AC5-4FE7-9964-7926626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1" y="1818884"/>
            <a:ext cx="3310599" cy="231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A82C0-EB9C-4D53-8C4E-91F77D9F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67" y="3977101"/>
            <a:ext cx="3151094" cy="220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A621-A906-49CA-8533-D4885787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9" y="3977101"/>
            <a:ext cx="2894013" cy="20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program with a color Sensor?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>
            <a:normAutofit/>
          </a:bodyPr>
          <a:lstStyle/>
          <a:p>
            <a:r>
              <a:rPr lang="en-US" dirty="0"/>
              <a:t>Before using the sensor, it must be initialized as an object</a:t>
            </a: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 =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ColorSensor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two modes you can program the color sensor in: Color Mode and Reflected light mode</a:t>
            </a:r>
          </a:p>
          <a:p>
            <a:r>
              <a:rPr lang="en-US" dirty="0"/>
              <a:t>We will use color mode in this lesson</a:t>
            </a:r>
          </a:p>
          <a:p>
            <a:r>
              <a:rPr lang="en-US" dirty="0"/>
              <a:t>The </a:t>
            </a:r>
            <a:r>
              <a:rPr lang="en-US" dirty="0" err="1"/>
              <a:t>ColorSensor</a:t>
            </a:r>
            <a:r>
              <a:rPr lang="en-US" dirty="0"/>
              <a:t> class provides a method to wait until the </a:t>
            </a:r>
            <a:r>
              <a:rPr lang="en-US" i="1" dirty="0"/>
              <a:t>color</a:t>
            </a:r>
            <a:r>
              <a:rPr lang="en-US" dirty="0"/>
              <a:t> is detected:</a:t>
            </a:r>
          </a:p>
          <a:p>
            <a:pPr marL="0" indent="0">
              <a:buNone/>
            </a:pPr>
            <a:r>
              <a:rPr lang="en-GB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color.wait_until_color</a:t>
            </a:r>
            <a:r>
              <a:rPr lang="en-GB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2400" b="0" dirty="0" err="1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GB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GB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42F2-83E1-4B1D-AF71-E324E769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034FB-3DC5-4561-86FF-294ED4DE21CC}"/>
              </a:ext>
            </a:extLst>
          </p:cNvPr>
          <p:cNvSpPr txBox="1"/>
          <p:nvPr/>
        </p:nvSpPr>
        <p:spPr>
          <a:xfrm>
            <a:off x="12839" y="2232202"/>
            <a:ext cx="130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 for the 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BD734-88F5-47C8-89E2-6ACECFC35F7D}"/>
              </a:ext>
            </a:extLst>
          </p:cNvPr>
          <p:cNvSpPr txBox="1"/>
          <p:nvPr/>
        </p:nvSpPr>
        <p:spPr>
          <a:xfrm>
            <a:off x="3560363" y="2233527"/>
            <a:ext cx="606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81259E-9CF6-4596-AE5E-7519AEA40A00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67261" y="1949816"/>
            <a:ext cx="2" cy="2823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CDA309-4926-4F96-9DB1-81A4D771A0E9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863370" y="1953834"/>
            <a:ext cx="0" cy="279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133AA-DE8F-44F4-8AA5-AA227E6A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sensor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21D6B-237F-485B-9B12-AAF5B9EBD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419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get_color</a:t>
            </a:r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current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color</a:t>
            </a:r>
            <a:endParaRPr lang="es-419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get_ambient_light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ambient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light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intensity</a:t>
            </a:r>
            <a:endParaRPr lang="es-419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get_blue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just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blue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component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RGB color</a:t>
            </a: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get_green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just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green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component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RGB color</a:t>
            </a:r>
            <a:endParaRPr lang="es-419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get_red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just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red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component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RGB color</a:t>
            </a: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get_reflected_light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Reads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s-419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reflected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light </a:t>
            </a:r>
            <a:r>
              <a:rPr lang="es-419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intensity</a:t>
            </a:r>
            <a:endParaRPr lang="es-419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s-419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get_rgb_intensity</a:t>
            </a:r>
            <a:r>
              <a:rPr lang="es-419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</a:p>
          <a:p>
            <a:pPr lvl="1"/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Reads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overall</a:t>
            </a:r>
            <a:r>
              <a:rPr lang="es-419" dirty="0">
                <a:solidFill>
                  <a:srgbClr val="000000"/>
                </a:solidFill>
                <a:latin typeface="Times New Roman" panose="02020603050405020304" pitchFamily="18" charset="0"/>
              </a:rPr>
              <a:t> RGB </a:t>
            </a:r>
            <a:r>
              <a:rPr lang="es-419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intensity</a:t>
            </a:r>
            <a:endParaRPr lang="es-419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light_up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(light_1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=100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light_2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=100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light_3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=100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Adjusts color sensor light brightness</a:t>
            </a:r>
            <a:endParaRPr lang="es-419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light_up_all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(brightness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=100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s-419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wait_for_new_color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()</a:t>
            </a:r>
            <a:endParaRPr lang="es-419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wait_until_color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(color)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DB78C-A8B2-4159-8FF8-9D78DC6D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043E3-75F0-4CF0-AB2F-390039A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your robot to move straight until the color sensor sees black</a:t>
            </a:r>
          </a:p>
          <a:p>
            <a:r>
              <a:rPr lang="en-US" dirty="0"/>
              <a:t>You will need to use the Wait Until color or while loops</a:t>
            </a:r>
          </a:p>
          <a:p>
            <a:pPr marL="0" indent="0">
              <a:buNone/>
            </a:pPr>
            <a:r>
              <a:rPr lang="en-GB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color.wait_until_color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GB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black</a:t>
            </a:r>
            <a:r>
              <a:rPr lang="en-US" sz="18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GB" sz="18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while (color. </a:t>
            </a:r>
            <a:r>
              <a:rPr lang="en-US" dirty="0" err="1">
                <a:latin typeface="Consolas" panose="020B0609020204030204" pitchFamily="49" charset="0"/>
              </a:rPr>
              <a:t>get_color</a:t>
            </a:r>
            <a:r>
              <a:rPr lang="en-US" dirty="0">
                <a:latin typeface="Consolas" panose="020B0609020204030204" pitchFamily="49" charset="0"/>
              </a:rPr>
              <a:t>() != "black"): pass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Basic steps:</a:t>
            </a:r>
          </a:p>
          <a:p>
            <a:pPr lvl="1"/>
            <a:r>
              <a:rPr lang="en-US" dirty="0"/>
              <a:t>Set the </a:t>
            </a:r>
            <a:r>
              <a:rPr lang="en-US" b="1" dirty="0"/>
              <a:t>movement motors</a:t>
            </a:r>
            <a:r>
              <a:rPr lang="en-US" dirty="0"/>
              <a:t> for your robot (A and E for Droid Bot IV and ADB robot)</a:t>
            </a:r>
          </a:p>
          <a:p>
            <a:pPr lvl="1"/>
            <a:r>
              <a:rPr lang="en-US" dirty="0"/>
              <a:t>Set the </a:t>
            </a:r>
            <a:r>
              <a:rPr lang="en-US" b="1" dirty="0"/>
              <a:t>stop action </a:t>
            </a:r>
            <a:r>
              <a:rPr lang="en-US" dirty="0"/>
              <a:t>to brake</a:t>
            </a:r>
          </a:p>
          <a:p>
            <a:pPr lvl="1"/>
            <a:r>
              <a:rPr lang="en-US" dirty="0"/>
              <a:t>Set the </a:t>
            </a:r>
            <a:r>
              <a:rPr lang="en-US" b="1" dirty="0"/>
              <a:t>% speed </a:t>
            </a:r>
            <a:r>
              <a:rPr lang="en-US" dirty="0"/>
              <a:t>for your robot</a:t>
            </a:r>
          </a:p>
          <a:p>
            <a:pPr lvl="1"/>
            <a:r>
              <a:rPr lang="en-US" b="1" dirty="0"/>
              <a:t>Initialize</a:t>
            </a:r>
            <a:r>
              <a:rPr lang="en-US" dirty="0"/>
              <a:t> the color sensor</a:t>
            </a:r>
          </a:p>
          <a:p>
            <a:pPr lvl="1"/>
            <a:r>
              <a:rPr lang="en-US" dirty="0"/>
              <a:t>Start </a:t>
            </a:r>
            <a:r>
              <a:rPr lang="en-US" b="1" dirty="0"/>
              <a:t>moving straight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/>
              <a:t>wait_until_color</a:t>
            </a:r>
            <a:r>
              <a:rPr lang="en-US" b="1"/>
              <a:t>() method </a:t>
            </a:r>
            <a:r>
              <a:rPr lang="en-US" dirty="0"/>
              <a:t>to detect when the color sensor sees black</a:t>
            </a:r>
          </a:p>
          <a:p>
            <a:pPr lvl="1"/>
            <a:r>
              <a:rPr lang="en-US" b="1" dirty="0"/>
              <a:t>Stop moving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5A48-9D7A-4696-B0C8-B6078A4D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540F6A-45E9-40E3-B7A9-BCE5BF157B85}"/>
              </a:ext>
            </a:extLst>
          </p:cNvPr>
          <p:cNvSpPr txBox="1"/>
          <p:nvPr/>
        </p:nvSpPr>
        <p:spPr>
          <a:xfrm>
            <a:off x="390649" y="2667853"/>
            <a:ext cx="62822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MotorPair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'A'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'E'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GB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motor_pair.set_stop_action</a:t>
            </a:r>
            <a:r>
              <a:rPr lang="en-GB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'brake'</a:t>
            </a:r>
            <a:r>
              <a:rPr lang="en-GB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motor_pair.set_default_speed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FF7D00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GB" sz="2400" b="0" dirty="0">
              <a:solidFill>
                <a:srgbClr val="00877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 =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ColorSensor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'B'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dirty="0">
              <a:solidFill>
                <a:srgbClr val="00877B"/>
              </a:solidFill>
              <a:latin typeface="Consolas" panose="020B0609020204030204" pitchFamily="49" charset="0"/>
            </a:endParaRPr>
          </a:p>
          <a:p>
            <a:r>
              <a:rPr lang="en-GB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motor_pair.start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color.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wait_until_color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D8009B"/>
                </a:solidFill>
                <a:effectLst/>
                <a:latin typeface="Consolas" panose="020B0609020204030204" pitchFamily="49" charset="0"/>
              </a:rPr>
              <a:t>'black'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dirty="0"/>
          </a:p>
          <a:p>
            <a:r>
              <a:rPr lang="en-GB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motor_pair.stop</a:t>
            </a:r>
            <a:r>
              <a:rPr lang="en-US" sz="2400" b="0" dirty="0">
                <a:solidFill>
                  <a:srgbClr val="00877B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271D-6A4E-4703-ACE7-47069DC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2021 Prime Lessons (primelessons.org) CC-BY-NC-SA.  (Last edit: 01/17/2021)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08C73F-1DFF-4F38-A340-1052EBD9AA70}"/>
              </a:ext>
            </a:extLst>
          </p:cNvPr>
          <p:cNvSpPr/>
          <p:nvPr/>
        </p:nvSpPr>
        <p:spPr>
          <a:xfrm>
            <a:off x="175260" y="1298162"/>
            <a:ext cx="874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previous lessons, you learnt how to configure your robot. (See Configuring Your Robot Lesson)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3A8B7-C3F6-412E-8916-EFE81A3A0981}"/>
              </a:ext>
            </a:extLst>
          </p:cNvPr>
          <p:cNvSpPr txBox="1"/>
          <p:nvPr/>
        </p:nvSpPr>
        <p:spPr>
          <a:xfrm>
            <a:off x="6516694" y="3244334"/>
            <a:ext cx="183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Configure robot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6B834-55C5-418C-A4C7-89A5F46E965F}"/>
              </a:ext>
            </a:extLst>
          </p:cNvPr>
          <p:cNvSpPr txBox="1"/>
          <p:nvPr/>
        </p:nvSpPr>
        <p:spPr>
          <a:xfrm>
            <a:off x="3531750" y="419014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Start moving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00D6B-76C4-4EDD-9470-9D173EB7296B}"/>
              </a:ext>
            </a:extLst>
          </p:cNvPr>
          <p:cNvSpPr txBox="1"/>
          <p:nvPr/>
        </p:nvSpPr>
        <p:spPr>
          <a:xfrm>
            <a:off x="5743300" y="4401067"/>
            <a:ext cx="240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Wait until the color sensor sees 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14CFF-A957-4D55-ADEF-B627C5E4A19F}"/>
              </a:ext>
            </a:extLst>
          </p:cNvPr>
          <p:cNvSpPr txBox="1"/>
          <p:nvPr/>
        </p:nvSpPr>
        <p:spPr>
          <a:xfrm>
            <a:off x="3400701" y="4913507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Stop moving</a:t>
            </a:r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1754</TotalTime>
  <Words>908</Words>
  <Application>Microsoft Macintosh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Consolas</vt:lpstr>
      <vt:lpstr>Gill Sans MT</vt:lpstr>
      <vt:lpstr>Helvetica Neue</vt:lpstr>
      <vt:lpstr>Menlo</vt:lpstr>
      <vt:lpstr>Times New Roman</vt:lpstr>
      <vt:lpstr>Wingdings 2</vt:lpstr>
      <vt:lpstr>Dividend</vt:lpstr>
      <vt:lpstr>Introduction to Color sensor</vt:lpstr>
      <vt:lpstr>Lesson Objectives</vt:lpstr>
      <vt:lpstr>What is a Color sensor?</vt:lpstr>
      <vt:lpstr>NOTE: ADB and sensing color</vt:lpstr>
      <vt:lpstr>Modifications to ADB</vt:lpstr>
      <vt:lpstr>How do you program with a color Sensor?</vt:lpstr>
      <vt:lpstr>Color sensor methods</vt:lpstr>
      <vt:lpstr>Challenge 1</vt:lpstr>
      <vt:lpstr>Challenge 1: Solution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180</cp:revision>
  <dcterms:created xsi:type="dcterms:W3CDTF">2016-07-04T02:35:12Z</dcterms:created>
  <dcterms:modified xsi:type="dcterms:W3CDTF">2021-01-17T19:08:58Z</dcterms:modified>
</cp:coreProperties>
</file>