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74" r:id="rId4"/>
  </p:sldMasterIdLst>
  <p:notesMasterIdLst>
    <p:notesMasterId r:id="rId16"/>
  </p:notesMasterIdLst>
  <p:handoutMasterIdLst>
    <p:handoutMasterId r:id="rId17"/>
  </p:handoutMasterIdLst>
  <p:sldIdLst>
    <p:sldId id="414" r:id="rId5"/>
    <p:sldId id="413" r:id="rId6"/>
    <p:sldId id="437" r:id="rId7"/>
    <p:sldId id="409" r:id="rId8"/>
    <p:sldId id="443" r:id="rId9"/>
    <p:sldId id="439" r:id="rId10"/>
    <p:sldId id="444" r:id="rId11"/>
    <p:sldId id="438" r:id="rId12"/>
    <p:sldId id="440" r:id="rId13"/>
    <p:sldId id="445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6197" autoAdjust="0"/>
  </p:normalViewPr>
  <p:slideViewPr>
    <p:cSldViewPr snapToGrid="0" snapToObjects="1">
      <p:cViewPr varScale="1">
        <p:scale>
          <a:sx n="114" d="100"/>
          <a:sy n="114" d="100"/>
        </p:scale>
        <p:origin x="14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7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33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7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5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7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08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0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0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3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FC62F-EA83-4EF9-95CE-3B2D1CAF1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objects &amp; Stall Detection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Sanjay and Arvind Seshan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D78CCA83-BD4F-7B27-BFC4-2015A9455ECA}"/>
              </a:ext>
            </a:extLst>
          </p:cNvPr>
          <p:cNvSpPr/>
          <p:nvPr/>
        </p:nvSpPr>
        <p:spPr>
          <a:xfrm>
            <a:off x="242754" y="5934935"/>
            <a:ext cx="8555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lesson uses SPIKE 2 software – Stall Detection Blocks are not available in SPIKE 3 </a:t>
            </a:r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B23-0040-4F0C-AB9A-D719792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7C32-363C-4616-9E3B-AA89323E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situations in FIRST LEGO League when stall detection would be helpful</a:t>
            </a:r>
          </a:p>
          <a:p>
            <a:pPr lvl="1"/>
            <a:r>
              <a:rPr lang="en-US" dirty="0"/>
              <a:t>When might the robot get stuck?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5EE64-2F62-4B29-8094-8E0B2C8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088-B6C4-4917-8B40-D0EDFBF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SPIKE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how to move non-drive motors</a:t>
            </a:r>
          </a:p>
          <a:p>
            <a:r>
              <a:rPr lang="en-US" dirty="0"/>
              <a:t>Learn about motor stalls</a:t>
            </a:r>
          </a:p>
          <a:p>
            <a:r>
              <a:rPr lang="en-US" dirty="0"/>
              <a:t>Note: Images in the lesson may show a SPIKE Prime, but the same technique works on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11978-D10A-AD43-B291-F6BC2E55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4A9E-738B-422E-94C4-3058D20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Stall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490218" cy="5082601"/>
          </a:xfrm>
        </p:spPr>
        <p:txBody>
          <a:bodyPr/>
          <a:lstStyle/>
          <a:p>
            <a:r>
              <a:rPr lang="en-US" dirty="0"/>
              <a:t>Often times, you program the motor to move a particular amount. However, the motor gets stuck before it reaches that amount.</a:t>
            </a:r>
          </a:p>
          <a:p>
            <a:r>
              <a:rPr lang="en-US" dirty="0"/>
              <a:t>Stall Detection allows your program to automatically move on to the next block in the stack when a particular motor block is stuck (unable to complete its move)</a:t>
            </a:r>
          </a:p>
          <a:p>
            <a:r>
              <a:rPr lang="en-US" dirty="0"/>
              <a:t>SPIKE Prime and Robot Inventor have a built-in Stall Detection</a:t>
            </a:r>
          </a:p>
          <a:p>
            <a:r>
              <a:rPr lang="en-US" dirty="0"/>
              <a:t>By default, Stall Detection is </a:t>
            </a:r>
            <a:r>
              <a:rPr lang="en-US" b="1" dirty="0"/>
              <a:t>on</a:t>
            </a:r>
            <a:r>
              <a:rPr lang="en-US" dirty="0"/>
              <a:t> for your blue motor blocks. However, you can turn this feature off using the Turn Stall Detection Block in the Motor Motors Palette (use Extensions to add the block)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9A69A-376C-4689-94A8-EE893186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B49D2-C8BE-4D58-A8E8-7BBDE6E5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36" y="4676630"/>
            <a:ext cx="3555705" cy="140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12E1D-6488-478B-919A-3BA40034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76" y="1338647"/>
            <a:ext cx="1780846" cy="1797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BFEFC-E37A-0448-8CA9-56FC1967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618" y="3429000"/>
            <a:ext cx="2114550" cy="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40" y="1218203"/>
            <a:ext cx="3818784" cy="5184221"/>
          </a:xfrm>
        </p:spPr>
        <p:txBody>
          <a:bodyPr>
            <a:normAutofit/>
          </a:bodyPr>
          <a:lstStyle/>
          <a:p>
            <a:r>
              <a:rPr lang="en-US" dirty="0"/>
              <a:t>You can enter negative values for power or distance</a:t>
            </a:r>
          </a:p>
          <a:p>
            <a:r>
              <a:rPr lang="en-US" dirty="0"/>
              <a:t>This will make the robot move backwards</a:t>
            </a:r>
          </a:p>
          <a:p>
            <a:r>
              <a:rPr lang="en-US" dirty="0"/>
              <a:t>If you negate two values (e.g. power and distance or distance and backwards direction), the robot will move forward.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AF4E7-EE89-C347-970F-E96D584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C1AE6-58FB-4BD0-9EA4-F92B3021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7268" y="1517037"/>
            <a:ext cx="208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Negative Power = Backwards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8900" y="3214313"/>
            <a:ext cx="18891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900"/>
                </a:solidFill>
              </a:rPr>
              <a:t>Positive Power = Forward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2417A30-0FB1-4C69-8280-BEE86CEB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3" t="10012" r="39565" b="16474"/>
          <a:stretch/>
        </p:blipFill>
        <p:spPr>
          <a:xfrm>
            <a:off x="2142260" y="1421578"/>
            <a:ext cx="1508524" cy="3576952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0225DF6D-E256-48CD-B8AD-6CB6A54FAAAB}"/>
              </a:ext>
            </a:extLst>
          </p:cNvPr>
          <p:cNvSpPr/>
          <p:nvPr/>
        </p:nvSpPr>
        <p:spPr>
          <a:xfrm rot="11105759">
            <a:off x="2641375" y="1956586"/>
            <a:ext cx="1186956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00B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0DACE56-A64D-4879-AC09-45FD736B21EC}"/>
              </a:ext>
            </a:extLst>
          </p:cNvPr>
          <p:cNvSpPr/>
          <p:nvPr/>
        </p:nvSpPr>
        <p:spPr>
          <a:xfrm rot="10113581" flipH="1">
            <a:off x="1880049" y="1956586"/>
            <a:ext cx="1267780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E301-F37E-4B59-AA1D-A0C7AEE7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74FF-9143-4C75-A3A9-2560E6A2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23883" cy="1643387"/>
          </a:xfrm>
        </p:spPr>
        <p:txBody>
          <a:bodyPr/>
          <a:lstStyle/>
          <a:p>
            <a:r>
              <a:rPr lang="en-US" dirty="0"/>
              <a:t>Create a simple attachment arm for Droid Bot IV for the Large Motor connected to Port 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EF007-A428-46F4-A388-188BDB63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4C77D3-B9AB-4EFD-892C-8E679ED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14A555B-6469-4B7B-B439-B57177B0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6" t="9973" r="15763" b="6260"/>
          <a:stretch/>
        </p:blipFill>
        <p:spPr>
          <a:xfrm>
            <a:off x="412399" y="3058258"/>
            <a:ext cx="2713054" cy="267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40B3AAE2-87A1-43E6-B064-AA4E2DCD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93" y="801167"/>
            <a:ext cx="4707697" cy="35307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50F0FE-F612-4E26-99EC-9EE90706D1EB}"/>
              </a:ext>
            </a:extLst>
          </p:cNvPr>
          <p:cNvGrpSpPr/>
          <p:nvPr/>
        </p:nvGrpSpPr>
        <p:grpSpPr>
          <a:xfrm>
            <a:off x="5578514" y="4282206"/>
            <a:ext cx="2814859" cy="1826627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672FDF-3456-453B-9512-A4D15CF7F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9D283-36C5-451C-9AE5-6379A25D7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E9D83E-0B1A-4D76-8934-61D68B2D0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129198-2158-4918-BEF6-21D494E92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7161E-8874-40DB-BA5B-5A776642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C7E6A-24CB-451F-A59B-2DF9B20A3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E6643-32A5-4B72-8573-015A350E5C76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4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59EE-E3A8-4FE7-9DA4-675B4AD7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Learn about stall with DROID Bot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934B-86B3-46B2-9C2A-5EADBA14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7"/>
            <a:ext cx="8746864" cy="18767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Create one program with </a:t>
            </a:r>
            <a:r>
              <a:rPr lang="en-US" u="sng" dirty="0"/>
              <a:t>stall detection turned on </a:t>
            </a:r>
            <a:r>
              <a:rPr lang="en-US" dirty="0"/>
              <a:t>and one with </a:t>
            </a:r>
            <a:r>
              <a:rPr lang="en-US" u="sng" dirty="0"/>
              <a:t>stall detection turned off</a:t>
            </a:r>
            <a:r>
              <a:rPr lang="en-US" dirty="0"/>
              <a:t>.</a:t>
            </a:r>
          </a:p>
          <a:p>
            <a:r>
              <a:rPr lang="en-US" dirty="0"/>
              <a:t>Using Droid Bot IV or similar, program the arm to turn 1000 degrees. </a:t>
            </a:r>
          </a:p>
          <a:p>
            <a:r>
              <a:rPr lang="en-US" dirty="0"/>
              <a:t>Hold the arm with your hand to prevent motor from completing 1000 degrees. Hold for a couple of seconds.</a:t>
            </a:r>
          </a:p>
          <a:p>
            <a:r>
              <a:rPr lang="en-US" dirty="0"/>
              <a:t>Compare what happens in each program. Will the cat meow play in both or only one program?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EC275-44D5-4BBB-B064-7529C9F2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E60C2-9858-40F9-BB52-887140B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E7835-C103-4575-98D0-37437CFE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11" y="3155712"/>
            <a:ext cx="7019925" cy="990600"/>
          </a:xfrm>
          <a:prstGeom prst="rect">
            <a:avLst/>
          </a:prstGeom>
        </p:spPr>
      </p:pic>
      <p:pic>
        <p:nvPicPr>
          <p:cNvPr id="7" name="Picture 6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F27E3246-3C17-4AE0-94BE-74D0469F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90" y="3802584"/>
            <a:ext cx="3285201" cy="24639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C4C7B0-ED95-432C-BB64-5B0469FFDC71}"/>
              </a:ext>
            </a:extLst>
          </p:cNvPr>
          <p:cNvCxnSpPr>
            <a:cxnSpLocks/>
          </p:cNvCxnSpPr>
          <p:nvPr/>
        </p:nvCxnSpPr>
        <p:spPr>
          <a:xfrm>
            <a:off x="2729552" y="5145206"/>
            <a:ext cx="13238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AB91D-D15C-4B75-85F4-033F2E1B87C8}"/>
              </a:ext>
            </a:extLst>
          </p:cNvPr>
          <p:cNvSpPr/>
          <p:nvPr/>
        </p:nvSpPr>
        <p:spPr>
          <a:xfrm>
            <a:off x="876920" y="4172664"/>
            <a:ext cx="2135448" cy="1876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Cause a stall by holding the </a:t>
            </a:r>
            <a:r>
              <a:rPr lang="en-US" dirty="0" err="1">
                <a:solidFill>
                  <a:schemeClr val="tx1"/>
                </a:solidFill>
              </a:rPr>
              <a:t>liftarm</a:t>
            </a:r>
            <a:r>
              <a:rPr lang="en-US" dirty="0">
                <a:solidFill>
                  <a:schemeClr val="tx1"/>
                </a:solidFill>
              </a:rPr>
              <a:t> and preventing it from turning. Hold if for a second of two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F4B30D-0246-4614-AA72-07A6E8D942EE}"/>
              </a:ext>
            </a:extLst>
          </p:cNvPr>
          <p:cNvSpPr/>
          <p:nvPr/>
        </p:nvSpPr>
        <p:spPr>
          <a:xfrm>
            <a:off x="4053385" y="4615730"/>
            <a:ext cx="905609" cy="990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88E1-0E55-4006-83F7-0AECE0FE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53D8-8355-4FEF-823F-78833EB7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948101"/>
          </a:xfrm>
        </p:spPr>
        <p:txBody>
          <a:bodyPr/>
          <a:lstStyle/>
          <a:p>
            <a:r>
              <a:rPr lang="en-US" dirty="0"/>
              <a:t>Stall detection “on” allowed the code to move on to the next block even when the arm got stuck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68869-9338-4493-BBF4-6314FC1A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8ED0B-352A-4B0A-94D1-5A4C7D02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7F9B1-9B28-438A-A9E2-6C8840E56673}"/>
              </a:ext>
            </a:extLst>
          </p:cNvPr>
          <p:cNvSpPr txBox="1"/>
          <p:nvPr/>
        </p:nvSpPr>
        <p:spPr>
          <a:xfrm>
            <a:off x="320431" y="4769893"/>
            <a:ext cx="383735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cat meow sound plays even if you hold the arm and prevent it from moving.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49D5F-969F-4577-B918-6C2A75662039}"/>
              </a:ext>
            </a:extLst>
          </p:cNvPr>
          <p:cNvSpPr txBox="1"/>
          <p:nvPr/>
        </p:nvSpPr>
        <p:spPr>
          <a:xfrm>
            <a:off x="4638431" y="4769893"/>
            <a:ext cx="383735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The cat meow sound will not play until you release the arm and allow the motor to complete its move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97FF9-651A-46E3-970D-159848C2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2" y="2182432"/>
            <a:ext cx="8455357" cy="24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Pick up object (ADB challenge)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B572-2812-44B7-87D4-5B688E5B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r>
              <a:rPr lang="en-US" dirty="0"/>
              <a:t>Drive forward, pick up a hoop and return to the start</a:t>
            </a:r>
          </a:p>
          <a:p>
            <a:r>
              <a:rPr lang="en-US" dirty="0"/>
              <a:t>Make sure to use stall detection in case the motor gets stuck while trying to collect the hoop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0AA0C-0ADF-4FCC-BD48-F1AC0A8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C03A4-9BFF-4083-A942-7040999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090-7C61-484E-9016-557B1F45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96" y="3396479"/>
            <a:ext cx="1615042" cy="2751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B6F63-FB53-4CF0-863B-EC50F348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"/>
          <a:stretch/>
        </p:blipFill>
        <p:spPr>
          <a:xfrm>
            <a:off x="1522762" y="2318767"/>
            <a:ext cx="4319113" cy="27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0AA0C-0ADF-4FCC-BD48-F1AC0A83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12/17/2020)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C9101-2C78-4B93-A101-8D4D52C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225BB-20F7-4D21-93CD-AEF32BC1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45" y="1833119"/>
            <a:ext cx="3677148" cy="391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040C2-F228-4EF8-AB86-8AF9E0D09686}"/>
              </a:ext>
            </a:extLst>
          </p:cNvPr>
          <p:cNvSpPr txBox="1"/>
          <p:nvPr/>
        </p:nvSpPr>
        <p:spPr>
          <a:xfrm>
            <a:off x="4474308" y="2402882"/>
            <a:ext cx="297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Turn stall detection on in case it was turned off in an earlier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6F1B-196D-417E-8D7E-B695F7888675}"/>
              </a:ext>
            </a:extLst>
          </p:cNvPr>
          <p:cNvSpPr txBox="1"/>
          <p:nvPr/>
        </p:nvSpPr>
        <p:spPr>
          <a:xfrm>
            <a:off x="4474307" y="2938760"/>
            <a:ext cx="2977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Configure your robot as needed. This program is configured for the ADB robot and large SPIKE Prime tires.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19CF5-8D94-416F-BD4A-C3DA2BB4FD3E}"/>
              </a:ext>
            </a:extLst>
          </p:cNvPr>
          <p:cNvSpPr txBox="1"/>
          <p:nvPr/>
        </p:nvSpPr>
        <p:spPr>
          <a:xfrm>
            <a:off x="4720625" y="4317642"/>
            <a:ext cx="297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Move forward up to your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D688-422B-414D-9086-8A93C589D97F}"/>
              </a:ext>
            </a:extLst>
          </p:cNvPr>
          <p:cNvSpPr txBox="1"/>
          <p:nvPr/>
        </p:nvSpPr>
        <p:spPr>
          <a:xfrm>
            <a:off x="5043733" y="467258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Rotate the arm up to pick up the hoop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91CC6-BD7B-4CEC-9669-02B457ECF81B}"/>
              </a:ext>
            </a:extLst>
          </p:cNvPr>
          <p:cNvSpPr txBox="1"/>
          <p:nvPr/>
        </p:nvSpPr>
        <p:spPr>
          <a:xfrm>
            <a:off x="4850302" y="5258428"/>
            <a:ext cx="297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Move back to starting point</a:t>
            </a:r>
          </a:p>
        </p:txBody>
      </p:sp>
    </p:spTree>
    <p:extLst>
      <p:ext uri="{BB962C8B-B14F-4D97-AF65-F5344CB8AC3E}">
        <p14:creationId xmlns:p14="http://schemas.microsoft.com/office/powerpoint/2010/main" val="35090541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8267</TotalTime>
  <Words>749</Words>
  <Application>Microsoft Macintosh PowerPoint</Application>
  <PresentationFormat>On-screen Show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Gill Sans MT</vt:lpstr>
      <vt:lpstr>Helvetica Neue</vt:lpstr>
      <vt:lpstr>Wingdings 2</vt:lpstr>
      <vt:lpstr>Custom Design</vt:lpstr>
      <vt:lpstr>beginner</vt:lpstr>
      <vt:lpstr>1_Custom Design</vt:lpstr>
      <vt:lpstr>Dividend</vt:lpstr>
      <vt:lpstr>moving objects &amp; Stall Detection</vt:lpstr>
      <vt:lpstr>Lesson Objectives</vt:lpstr>
      <vt:lpstr>Stall detection</vt:lpstr>
      <vt:lpstr>NEGATIVE Values</vt:lpstr>
      <vt:lpstr>Attachment arm</vt:lpstr>
      <vt:lpstr>Challenge 1: Learn about stall with DROID Bot IV</vt:lpstr>
      <vt:lpstr>Challenge 1 solution</vt:lpstr>
      <vt:lpstr>Challenge 2: Pick up object (ADB challenge)</vt:lpstr>
      <vt:lpstr>Challenge 2 solution</vt:lpstr>
      <vt:lpstr>Extensions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104</cp:revision>
  <cp:lastPrinted>2016-07-04T14:38:40Z</cp:lastPrinted>
  <dcterms:created xsi:type="dcterms:W3CDTF">2014-08-07T02:19:13Z</dcterms:created>
  <dcterms:modified xsi:type="dcterms:W3CDTF">2023-05-12T20:10:58Z</dcterms:modified>
</cp:coreProperties>
</file>