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18"/>
  </p:notesMasterIdLst>
  <p:handoutMasterIdLst>
    <p:handoutMasterId r:id="rId19"/>
  </p:handoutMasterIdLst>
  <p:sldIdLst>
    <p:sldId id="275" r:id="rId2"/>
    <p:sldId id="257" r:id="rId3"/>
    <p:sldId id="276" r:id="rId4"/>
    <p:sldId id="277" r:id="rId5"/>
    <p:sldId id="278" r:id="rId6"/>
    <p:sldId id="280" r:id="rId7"/>
    <p:sldId id="285" r:id="rId8"/>
    <p:sldId id="282" r:id="rId9"/>
    <p:sldId id="287" r:id="rId10"/>
    <p:sldId id="273" r:id="rId11"/>
    <p:sldId id="283" r:id="rId12"/>
    <p:sldId id="284" r:id="rId13"/>
    <p:sldId id="266" r:id="rId14"/>
    <p:sldId id="274" r:id="rId15"/>
    <p:sldId id="271"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64E"/>
    <a:srgbClr val="1BCFE9"/>
    <a:srgbClr val="0EAE9F"/>
    <a:srgbClr val="FFD500"/>
    <a:srgbClr val="13B09B"/>
    <a:srgbClr val="0290F8"/>
    <a:srgbClr val="FE59D0"/>
    <a:srgbClr val="F55455"/>
    <a:srgbClr val="FF9732"/>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4"/>
    <p:restoredTop sz="94613"/>
  </p:normalViewPr>
  <p:slideViewPr>
    <p:cSldViewPr snapToGrid="0" snapToObjects="1">
      <p:cViewPr>
        <p:scale>
          <a:sx n="122" d="100"/>
          <a:sy n="122" d="100"/>
        </p:scale>
        <p:origin x="109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5/12/23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5/12/23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17FC0B62-6AB2-3F4C-82D1-487086EEDC5B}"/>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221709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73542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324920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9DAD8D3-E332-F242-B214-08F1D458EB5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049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EEAF6F12-893A-6745-9F24-AFFE20B95726}"/>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A6ADD1D1-A078-EA48-8C96-4ACF0A232A59}"/>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98188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044D2D61-E631-F640-AD2F-25B09D881655}"/>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794BF8B6-E637-BD45-89FC-62EC2D7F9B47}"/>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01425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2B1CE725-927F-084E-ABF2-E5DF9703A9F8}"/>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71591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8B73D377-6F4E-5740-9863-C9686F353EB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AC89FD1C-298F-D045-8D5C-DCE90A80FDAC}"/>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4037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2023 Prime Lessons (primelessons.org) CC-BY-NC-SA.  (Last edit: 05/12/2023)</a:t>
            </a:r>
            <a:endParaRPr lang="en-US" dirty="0"/>
          </a:p>
        </p:txBody>
      </p:sp>
      <p:sp>
        <p:nvSpPr>
          <p:cNvPr id="7" name="Rectangle 6">
            <a:extLst>
              <a:ext uri="{FF2B5EF4-FFF2-40B4-BE49-F238E27FC236}">
                <a16:creationId xmlns:a16="http://schemas.microsoft.com/office/drawing/2014/main" id="{E41EEB3B-693B-B944-8197-048CB8A2E272}"/>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0B03B0F3-F302-0C40-833A-5E5235928ABE}"/>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53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2023 Prime Lessons (primelessons.org) CC-BY-NC-SA.  (Last edit: 05/12/2023)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96540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2023 Prime Lessons (primelessons.org) CC-BY-NC-SA.  (Last edit: 05/12/2023)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329164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2023 Prime Lessons (primelessons.org) CC-BY-NC-SA.  (Last edit: 05/12/2023)</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C548ACA-74B5-7942-BD2A-91615F28F394}"/>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32398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a:xfrm>
            <a:off x="242754" y="2676578"/>
            <a:ext cx="8584534" cy="1504844"/>
          </a:xfrm>
        </p:spPr>
        <p:txBody>
          <a:bodyPr>
            <a:normAutofit/>
          </a:bodyPr>
          <a:lstStyle/>
          <a:p>
            <a:r>
              <a:rPr lang="en-US" dirty="0"/>
              <a:t>Introduction to SPIKE PRIME/ ROBOT INVENTOR HUB &amp; software</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8B97-F9E1-4BDD-B776-F9B8996EE29F}"/>
              </a:ext>
            </a:extLst>
          </p:cNvPr>
          <p:cNvSpPr>
            <a:spLocks noGrp="1"/>
          </p:cNvSpPr>
          <p:nvPr>
            <p:ph type="title"/>
          </p:nvPr>
        </p:nvSpPr>
        <p:spPr/>
        <p:txBody>
          <a:bodyPr/>
          <a:lstStyle/>
          <a:p>
            <a:r>
              <a:rPr lang="en-US" dirty="0"/>
              <a:t>EXTENSIONS:  ADDING MORE BLOCKS</a:t>
            </a:r>
          </a:p>
        </p:txBody>
      </p:sp>
      <p:sp>
        <p:nvSpPr>
          <p:cNvPr id="3" name="Content Placeholder 2">
            <a:extLst>
              <a:ext uri="{FF2B5EF4-FFF2-40B4-BE49-F238E27FC236}">
                <a16:creationId xmlns:a16="http://schemas.microsoft.com/office/drawing/2014/main" id="{B59643D5-8083-4598-BD25-FF55B7B92998}"/>
              </a:ext>
            </a:extLst>
          </p:cNvPr>
          <p:cNvSpPr>
            <a:spLocks noGrp="1"/>
          </p:cNvSpPr>
          <p:nvPr>
            <p:ph idx="1"/>
          </p:nvPr>
        </p:nvSpPr>
        <p:spPr>
          <a:xfrm>
            <a:off x="1190625" y="1246294"/>
            <a:ext cx="7758640" cy="2871893"/>
          </a:xfrm>
        </p:spPr>
        <p:txBody>
          <a:bodyPr>
            <a:normAutofit/>
          </a:bodyPr>
          <a:lstStyle/>
          <a:p>
            <a:r>
              <a:rPr lang="en-US" dirty="0"/>
              <a:t>When you open either software, not all available blocks are enabled.</a:t>
            </a:r>
          </a:p>
          <a:p>
            <a:r>
              <a:rPr lang="en-US" dirty="0"/>
              <a:t>Click on the Extensions icon at the bottom of the Block Palette panel</a:t>
            </a:r>
          </a:p>
          <a:p>
            <a:r>
              <a:rPr lang="en-US" dirty="0"/>
              <a:t>In our lessons, we will use “More Motors” and “More Movement” often</a:t>
            </a:r>
          </a:p>
          <a:p>
            <a:r>
              <a:rPr lang="en-US" dirty="0"/>
              <a:t>These blocks will show up as separate tabs in the programming palette once downloaded.</a:t>
            </a:r>
          </a:p>
        </p:txBody>
      </p:sp>
      <p:sp>
        <p:nvSpPr>
          <p:cNvPr id="4" name="Footer Placeholder 3">
            <a:extLst>
              <a:ext uri="{FF2B5EF4-FFF2-40B4-BE49-F238E27FC236}">
                <a16:creationId xmlns:a16="http://schemas.microsoft.com/office/drawing/2014/main" id="{3D626522-4FF8-4E98-B6C8-8C2C5A25DAD5}"/>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17" name="Slide Number Placeholder 16">
            <a:extLst>
              <a:ext uri="{FF2B5EF4-FFF2-40B4-BE49-F238E27FC236}">
                <a16:creationId xmlns:a16="http://schemas.microsoft.com/office/drawing/2014/main" id="{0BCF16FD-088A-4F24-B071-00F565E19169}"/>
              </a:ext>
            </a:extLst>
          </p:cNvPr>
          <p:cNvSpPr>
            <a:spLocks noGrp="1"/>
          </p:cNvSpPr>
          <p:nvPr>
            <p:ph type="sldNum" sz="quarter" idx="12"/>
          </p:nvPr>
        </p:nvSpPr>
        <p:spPr/>
        <p:txBody>
          <a:bodyPr/>
          <a:lstStyle/>
          <a:p>
            <a:fld id="{BBD74847-7BE4-4E4D-8159-51DF7B93C616}" type="slidenum">
              <a:rPr lang="en-US" smtClean="0"/>
              <a:t>10</a:t>
            </a:fld>
            <a:endParaRPr lang="en-US"/>
          </a:p>
        </p:txBody>
      </p:sp>
      <p:pic>
        <p:nvPicPr>
          <p:cNvPr id="9" name="Picture 8" descr="A close up of a logo&#10;&#10;Description automatically generated">
            <a:extLst>
              <a:ext uri="{FF2B5EF4-FFF2-40B4-BE49-F238E27FC236}">
                <a16:creationId xmlns:a16="http://schemas.microsoft.com/office/drawing/2014/main" id="{10164460-B0B5-43C6-9238-9BEBFA2B5A3E}"/>
              </a:ext>
            </a:extLst>
          </p:cNvPr>
          <p:cNvPicPr>
            <a:picLocks noChangeAspect="1"/>
          </p:cNvPicPr>
          <p:nvPr/>
        </p:nvPicPr>
        <p:blipFill>
          <a:blip r:embed="rId2"/>
          <a:stretch>
            <a:fillRect/>
          </a:stretch>
        </p:blipFill>
        <p:spPr>
          <a:xfrm>
            <a:off x="236683" y="1244742"/>
            <a:ext cx="577824" cy="1568379"/>
          </a:xfrm>
          <a:prstGeom prst="rect">
            <a:avLst/>
          </a:prstGeom>
        </p:spPr>
      </p:pic>
      <p:sp>
        <p:nvSpPr>
          <p:cNvPr id="10" name="Rectangle 9">
            <a:extLst>
              <a:ext uri="{FF2B5EF4-FFF2-40B4-BE49-F238E27FC236}">
                <a16:creationId xmlns:a16="http://schemas.microsoft.com/office/drawing/2014/main" id="{CC1849D4-61C4-4275-9248-89FA33AB2167}"/>
              </a:ext>
            </a:extLst>
          </p:cNvPr>
          <p:cNvSpPr/>
          <p:nvPr/>
        </p:nvSpPr>
        <p:spPr>
          <a:xfrm>
            <a:off x="341303" y="2450395"/>
            <a:ext cx="368583" cy="32920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CD2089-8387-B844-B653-E16926E8E6FC}"/>
              </a:ext>
            </a:extLst>
          </p:cNvPr>
          <p:cNvPicPr>
            <a:picLocks noChangeAspect="1"/>
          </p:cNvPicPr>
          <p:nvPr/>
        </p:nvPicPr>
        <p:blipFill>
          <a:blip r:embed="rId3"/>
          <a:stretch>
            <a:fillRect/>
          </a:stretch>
        </p:blipFill>
        <p:spPr>
          <a:xfrm>
            <a:off x="4497821" y="3243995"/>
            <a:ext cx="4369901" cy="2871894"/>
          </a:xfrm>
          <a:prstGeom prst="rect">
            <a:avLst/>
          </a:prstGeom>
        </p:spPr>
      </p:pic>
      <p:pic>
        <p:nvPicPr>
          <p:cNvPr id="5" name="Picture 4">
            <a:extLst>
              <a:ext uri="{FF2B5EF4-FFF2-40B4-BE49-F238E27FC236}">
                <a16:creationId xmlns:a16="http://schemas.microsoft.com/office/drawing/2014/main" id="{A9ACB89D-1FF9-784B-A9FF-EBD97684FA4E}"/>
              </a:ext>
            </a:extLst>
          </p:cNvPr>
          <p:cNvPicPr>
            <a:picLocks noChangeAspect="1"/>
          </p:cNvPicPr>
          <p:nvPr/>
        </p:nvPicPr>
        <p:blipFill>
          <a:blip r:embed="rId4"/>
          <a:stretch>
            <a:fillRect/>
          </a:stretch>
        </p:blipFill>
        <p:spPr>
          <a:xfrm>
            <a:off x="175260" y="3183048"/>
            <a:ext cx="4158967" cy="3103707"/>
          </a:xfrm>
          <a:prstGeom prst="rect">
            <a:avLst/>
          </a:prstGeom>
        </p:spPr>
      </p:pic>
    </p:spTree>
    <p:extLst>
      <p:ext uri="{BB962C8B-B14F-4D97-AF65-F5344CB8AC3E}">
        <p14:creationId xmlns:p14="http://schemas.microsoft.com/office/powerpoint/2010/main" val="76396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screenshot of a computer&#10;&#10;Description automatically generated with medium confidence">
            <a:extLst>
              <a:ext uri="{FF2B5EF4-FFF2-40B4-BE49-F238E27FC236}">
                <a16:creationId xmlns:a16="http://schemas.microsoft.com/office/drawing/2014/main" id="{853F2660-FAA7-0079-2C91-E54F8BE9734C}"/>
              </a:ext>
            </a:extLst>
          </p:cNvPr>
          <p:cNvPicPr>
            <a:picLocks noGrp="1" noChangeAspect="1"/>
          </p:cNvPicPr>
          <p:nvPr>
            <p:ph idx="1"/>
          </p:nvPr>
        </p:nvPicPr>
        <p:blipFill>
          <a:blip r:embed="rId2"/>
          <a:stretch>
            <a:fillRect/>
          </a:stretch>
        </p:blipFill>
        <p:spPr>
          <a:xfrm>
            <a:off x="157334" y="1140006"/>
            <a:ext cx="6133617" cy="5083175"/>
          </a:xfrm>
        </p:spPr>
      </p:pic>
      <p:sp>
        <p:nvSpPr>
          <p:cNvPr id="2" name="Title 1">
            <a:extLst>
              <a:ext uri="{FF2B5EF4-FFF2-40B4-BE49-F238E27FC236}">
                <a16:creationId xmlns:a16="http://schemas.microsoft.com/office/drawing/2014/main" id="{64E7925F-2DE8-4ABA-ADFD-9B6FEBBFB29D}"/>
              </a:ext>
            </a:extLst>
          </p:cNvPr>
          <p:cNvSpPr>
            <a:spLocks noGrp="1"/>
          </p:cNvSpPr>
          <p:nvPr>
            <p:ph type="title"/>
          </p:nvPr>
        </p:nvSpPr>
        <p:spPr/>
        <p:txBody>
          <a:bodyPr/>
          <a:lstStyle/>
          <a:p>
            <a:r>
              <a:rPr lang="en-US" dirty="0"/>
              <a:t>Programming Canvas</a:t>
            </a:r>
          </a:p>
        </p:txBody>
      </p:sp>
      <p:sp>
        <p:nvSpPr>
          <p:cNvPr id="4" name="Footer Placeholder 3">
            <a:extLst>
              <a:ext uri="{FF2B5EF4-FFF2-40B4-BE49-F238E27FC236}">
                <a16:creationId xmlns:a16="http://schemas.microsoft.com/office/drawing/2014/main" id="{C7DE2DD1-4409-4F35-9E4F-6685629DBC94}"/>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24" name="Slide Number Placeholder 23">
            <a:extLst>
              <a:ext uri="{FF2B5EF4-FFF2-40B4-BE49-F238E27FC236}">
                <a16:creationId xmlns:a16="http://schemas.microsoft.com/office/drawing/2014/main" id="{D1C3BD63-CC50-42E6-8E7A-A7F124ADABAB}"/>
              </a:ext>
            </a:extLst>
          </p:cNvPr>
          <p:cNvSpPr>
            <a:spLocks noGrp="1"/>
          </p:cNvSpPr>
          <p:nvPr>
            <p:ph type="sldNum" sz="quarter" idx="12"/>
          </p:nvPr>
        </p:nvSpPr>
        <p:spPr/>
        <p:txBody>
          <a:bodyPr/>
          <a:lstStyle/>
          <a:p>
            <a:fld id="{BBD74847-7BE4-4E4D-8159-51DF7B93C616}" type="slidenum">
              <a:rPr lang="en-US" smtClean="0"/>
              <a:t>11</a:t>
            </a:fld>
            <a:endParaRPr lang="en-US"/>
          </a:p>
        </p:txBody>
      </p:sp>
      <p:sp>
        <p:nvSpPr>
          <p:cNvPr id="6" name="TextBox 5">
            <a:extLst>
              <a:ext uri="{FF2B5EF4-FFF2-40B4-BE49-F238E27FC236}">
                <a16:creationId xmlns:a16="http://schemas.microsoft.com/office/drawing/2014/main" id="{53F16DD9-A616-41E4-82C9-E73E48206243}"/>
              </a:ext>
            </a:extLst>
          </p:cNvPr>
          <p:cNvSpPr txBox="1"/>
          <p:nvPr/>
        </p:nvSpPr>
        <p:spPr>
          <a:xfrm>
            <a:off x="157334" y="1140004"/>
            <a:ext cx="1911040" cy="277001"/>
          </a:xfrm>
          <a:prstGeom prst="rect">
            <a:avLst/>
          </a:prstGeom>
          <a:solidFill>
            <a:schemeClr val="accent4"/>
          </a:solidFill>
          <a:ln>
            <a:noFill/>
          </a:ln>
        </p:spPr>
        <p:txBody>
          <a:bodyPr wrap="square" rtlCol="0">
            <a:spAutoFit/>
          </a:bodyPr>
          <a:lstStyle/>
          <a:p>
            <a:pPr algn="ctr"/>
            <a:r>
              <a:rPr lang="en-US" sz="1200" dirty="0">
                <a:solidFill>
                  <a:schemeClr val="bg1"/>
                </a:solidFill>
              </a:rPr>
              <a:t>Block Palette</a:t>
            </a:r>
          </a:p>
        </p:txBody>
      </p:sp>
      <p:sp>
        <p:nvSpPr>
          <p:cNvPr id="8" name="TextBox 7">
            <a:extLst>
              <a:ext uri="{FF2B5EF4-FFF2-40B4-BE49-F238E27FC236}">
                <a16:creationId xmlns:a16="http://schemas.microsoft.com/office/drawing/2014/main" id="{A692ACD9-B0F3-4B32-BB55-019CE25CECB3}"/>
              </a:ext>
            </a:extLst>
          </p:cNvPr>
          <p:cNvSpPr txBox="1"/>
          <p:nvPr/>
        </p:nvSpPr>
        <p:spPr>
          <a:xfrm>
            <a:off x="4224270" y="4155989"/>
            <a:ext cx="1790101" cy="276999"/>
          </a:xfrm>
          <a:prstGeom prst="rect">
            <a:avLst/>
          </a:prstGeom>
          <a:solidFill>
            <a:schemeClr val="accent4"/>
          </a:solidFill>
          <a:ln>
            <a:noFill/>
          </a:ln>
        </p:spPr>
        <p:txBody>
          <a:bodyPr wrap="square" rtlCol="0">
            <a:spAutoFit/>
          </a:bodyPr>
          <a:lstStyle/>
          <a:p>
            <a:pPr algn="ctr"/>
            <a:r>
              <a:rPr lang="en-US" sz="1200" dirty="0">
                <a:solidFill>
                  <a:schemeClr val="bg1"/>
                </a:solidFill>
              </a:rPr>
              <a:t>Download</a:t>
            </a:r>
          </a:p>
        </p:txBody>
      </p:sp>
      <p:sp>
        <p:nvSpPr>
          <p:cNvPr id="10" name="Rectangle 9">
            <a:extLst>
              <a:ext uri="{FF2B5EF4-FFF2-40B4-BE49-F238E27FC236}">
                <a16:creationId xmlns:a16="http://schemas.microsoft.com/office/drawing/2014/main" id="{383043B9-94D1-4359-9283-FAEE964DE11C}"/>
              </a:ext>
            </a:extLst>
          </p:cNvPr>
          <p:cNvSpPr/>
          <p:nvPr/>
        </p:nvSpPr>
        <p:spPr>
          <a:xfrm>
            <a:off x="2116466" y="1387027"/>
            <a:ext cx="380931" cy="445014"/>
          </a:xfrm>
          <a:prstGeom prst="rect">
            <a:avLst/>
          </a:prstGeom>
          <a:noFill/>
          <a:ln w="28575"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BF7785C-6EA1-49F2-8B65-0D8BBC2C32FC}"/>
              </a:ext>
            </a:extLst>
          </p:cNvPr>
          <p:cNvCxnSpPr>
            <a:cxnSpLocks/>
          </p:cNvCxnSpPr>
          <p:nvPr/>
        </p:nvCxnSpPr>
        <p:spPr>
          <a:xfrm>
            <a:off x="2497397" y="1424699"/>
            <a:ext cx="1059390" cy="57797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82705BF-6A65-4DEB-B1DD-0406EBDE6949}"/>
              </a:ext>
            </a:extLst>
          </p:cNvPr>
          <p:cNvCxnSpPr>
            <a:cxnSpLocks/>
          </p:cNvCxnSpPr>
          <p:nvPr/>
        </p:nvCxnSpPr>
        <p:spPr>
          <a:xfrm>
            <a:off x="2497397" y="1869639"/>
            <a:ext cx="1062287" cy="151495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B175B5BA-5CD4-4495-876D-CE19E0AD385F}"/>
              </a:ext>
            </a:extLst>
          </p:cNvPr>
          <p:cNvPicPr>
            <a:picLocks noChangeAspect="1"/>
          </p:cNvPicPr>
          <p:nvPr/>
        </p:nvPicPr>
        <p:blipFill>
          <a:blip r:embed="rId3"/>
          <a:stretch>
            <a:fillRect/>
          </a:stretch>
        </p:blipFill>
        <p:spPr>
          <a:xfrm>
            <a:off x="3576798" y="1988361"/>
            <a:ext cx="1744422" cy="1354907"/>
          </a:xfrm>
          <a:prstGeom prst="rect">
            <a:avLst/>
          </a:prstGeom>
          <a:ln w="28575">
            <a:solidFill>
              <a:srgbClr val="FFC000"/>
            </a:solidFill>
          </a:ln>
        </p:spPr>
      </p:pic>
      <p:sp>
        <p:nvSpPr>
          <p:cNvPr id="15" name="Rectangle 14">
            <a:extLst>
              <a:ext uri="{FF2B5EF4-FFF2-40B4-BE49-F238E27FC236}">
                <a16:creationId xmlns:a16="http://schemas.microsoft.com/office/drawing/2014/main" id="{DBBD116D-3C17-4D8F-96FE-9BC340C909B8}"/>
              </a:ext>
            </a:extLst>
          </p:cNvPr>
          <p:cNvSpPr/>
          <p:nvPr/>
        </p:nvSpPr>
        <p:spPr>
          <a:xfrm>
            <a:off x="4224270" y="4432988"/>
            <a:ext cx="1790102" cy="1285006"/>
          </a:xfrm>
          <a:prstGeom prst="rect">
            <a:avLst/>
          </a:prstGeom>
          <a:noFill/>
          <a:ln>
            <a:solidFill>
              <a:srgbClr val="FFD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B0C2887-9BB2-40E9-ACBF-F6886FCEB7E4}"/>
              </a:ext>
            </a:extLst>
          </p:cNvPr>
          <p:cNvSpPr/>
          <p:nvPr/>
        </p:nvSpPr>
        <p:spPr>
          <a:xfrm>
            <a:off x="4971125" y="5829300"/>
            <a:ext cx="330411"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1CEE04-371E-49D0-97B4-7E6E1060FAEA}"/>
              </a:ext>
            </a:extLst>
          </p:cNvPr>
          <p:cNvSpPr/>
          <p:nvPr/>
        </p:nvSpPr>
        <p:spPr>
          <a:xfrm>
            <a:off x="139900" y="1140005"/>
            <a:ext cx="1928474" cy="5024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163EDE-EE21-448E-A01D-625CAF340FE0}"/>
              </a:ext>
            </a:extLst>
          </p:cNvPr>
          <p:cNvSpPr txBox="1"/>
          <p:nvPr/>
        </p:nvSpPr>
        <p:spPr>
          <a:xfrm>
            <a:off x="3556787" y="1698664"/>
            <a:ext cx="1746865" cy="276999"/>
          </a:xfrm>
          <a:prstGeom prst="rect">
            <a:avLst/>
          </a:prstGeom>
          <a:solidFill>
            <a:schemeClr val="accent4"/>
          </a:solidFill>
          <a:ln>
            <a:noFill/>
          </a:ln>
        </p:spPr>
        <p:txBody>
          <a:bodyPr wrap="square" rtlCol="0">
            <a:spAutoFit/>
          </a:bodyPr>
          <a:lstStyle/>
          <a:p>
            <a:pPr algn="ctr"/>
            <a:r>
              <a:rPr lang="en-US" sz="1200" dirty="0">
                <a:solidFill>
                  <a:schemeClr val="bg1"/>
                </a:solidFill>
              </a:rPr>
              <a:t>Hub Dashboard</a:t>
            </a:r>
          </a:p>
        </p:txBody>
      </p:sp>
      <p:sp>
        <p:nvSpPr>
          <p:cNvPr id="31" name="Content Placeholder 6">
            <a:extLst>
              <a:ext uri="{FF2B5EF4-FFF2-40B4-BE49-F238E27FC236}">
                <a16:creationId xmlns:a16="http://schemas.microsoft.com/office/drawing/2014/main" id="{40C6B4F6-2952-4A39-A68B-764BE53BAF00}"/>
              </a:ext>
            </a:extLst>
          </p:cNvPr>
          <p:cNvSpPr txBox="1">
            <a:spLocks/>
          </p:cNvSpPr>
          <p:nvPr/>
        </p:nvSpPr>
        <p:spPr>
          <a:xfrm>
            <a:off x="6363042" y="1234758"/>
            <a:ext cx="2621466" cy="3909998"/>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The main programming canvas is where you will create each program (called ‘Project’)</a:t>
            </a:r>
          </a:p>
          <a:p>
            <a:r>
              <a:rPr lang="en-US" dirty="0"/>
              <a:t>All the programming blocks are on the Block pallet on the left</a:t>
            </a:r>
          </a:p>
          <a:p>
            <a:r>
              <a:rPr lang="en-US" dirty="0"/>
              <a:t>The Connect Icon lets you access the Hub Dashboard</a:t>
            </a:r>
          </a:p>
          <a:p>
            <a:r>
              <a:rPr lang="en-US" dirty="0"/>
              <a:t>The Download Icon lets you pick the mode to download</a:t>
            </a:r>
          </a:p>
        </p:txBody>
      </p:sp>
      <p:sp>
        <p:nvSpPr>
          <p:cNvPr id="37" name="Rectangle 36">
            <a:extLst>
              <a:ext uri="{FF2B5EF4-FFF2-40B4-BE49-F238E27FC236}">
                <a16:creationId xmlns:a16="http://schemas.microsoft.com/office/drawing/2014/main" id="{CF016387-5C75-44BF-AC57-CFBDB656838D}"/>
              </a:ext>
            </a:extLst>
          </p:cNvPr>
          <p:cNvSpPr/>
          <p:nvPr/>
        </p:nvSpPr>
        <p:spPr>
          <a:xfrm>
            <a:off x="5301535" y="5790662"/>
            <a:ext cx="989415" cy="453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12C217-2EF7-4AC0-8C94-744BC01F8DA2}"/>
              </a:ext>
            </a:extLst>
          </p:cNvPr>
          <p:cNvSpPr/>
          <p:nvPr/>
        </p:nvSpPr>
        <p:spPr>
          <a:xfrm>
            <a:off x="5661718" y="5287936"/>
            <a:ext cx="330411" cy="329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A1FFC2F-049E-4E06-A8BE-A3B7B2D56C8B}"/>
              </a:ext>
            </a:extLst>
          </p:cNvPr>
          <p:cNvSpPr txBox="1"/>
          <p:nvPr/>
        </p:nvSpPr>
        <p:spPr>
          <a:xfrm>
            <a:off x="6014372" y="5314170"/>
            <a:ext cx="1119673" cy="276999"/>
          </a:xfrm>
          <a:prstGeom prst="rect">
            <a:avLst/>
          </a:prstGeom>
          <a:solidFill>
            <a:schemeClr val="accent4"/>
          </a:solidFill>
          <a:ln>
            <a:noFill/>
          </a:ln>
        </p:spPr>
        <p:txBody>
          <a:bodyPr wrap="square" rtlCol="0">
            <a:spAutoFit/>
          </a:bodyPr>
          <a:lstStyle/>
          <a:p>
            <a:pPr algn="ctr"/>
            <a:r>
              <a:rPr lang="en-US" sz="1200" dirty="0">
                <a:solidFill>
                  <a:schemeClr val="bg1"/>
                </a:solidFill>
              </a:rPr>
              <a:t>Download</a:t>
            </a:r>
          </a:p>
        </p:txBody>
      </p:sp>
      <p:sp>
        <p:nvSpPr>
          <p:cNvPr id="36" name="TextBox 35">
            <a:extLst>
              <a:ext uri="{FF2B5EF4-FFF2-40B4-BE49-F238E27FC236}">
                <a16:creationId xmlns:a16="http://schemas.microsoft.com/office/drawing/2014/main" id="{DB4E7AAA-918F-4251-9BF1-E6FEEC4D6922}"/>
              </a:ext>
            </a:extLst>
          </p:cNvPr>
          <p:cNvSpPr txBox="1"/>
          <p:nvPr/>
        </p:nvSpPr>
        <p:spPr>
          <a:xfrm>
            <a:off x="6322328" y="5885110"/>
            <a:ext cx="1119673" cy="276999"/>
          </a:xfrm>
          <a:prstGeom prst="rect">
            <a:avLst/>
          </a:prstGeom>
          <a:solidFill>
            <a:schemeClr val="accent4"/>
          </a:solidFill>
          <a:ln>
            <a:noFill/>
          </a:ln>
        </p:spPr>
        <p:txBody>
          <a:bodyPr wrap="square" rtlCol="0">
            <a:spAutoFit/>
          </a:bodyPr>
          <a:lstStyle/>
          <a:p>
            <a:pPr algn="ctr"/>
            <a:r>
              <a:rPr lang="en-US" sz="1200" dirty="0">
                <a:solidFill>
                  <a:schemeClr val="bg1"/>
                </a:solidFill>
              </a:rPr>
              <a:t>Stop and Play</a:t>
            </a:r>
          </a:p>
        </p:txBody>
      </p:sp>
    </p:spTree>
    <p:extLst>
      <p:ext uri="{BB962C8B-B14F-4D97-AF65-F5344CB8AC3E}">
        <p14:creationId xmlns:p14="http://schemas.microsoft.com/office/powerpoint/2010/main" val="302377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E428-A34B-44C1-AD8A-DA686761E14E}"/>
              </a:ext>
            </a:extLst>
          </p:cNvPr>
          <p:cNvSpPr>
            <a:spLocks noGrp="1"/>
          </p:cNvSpPr>
          <p:nvPr>
            <p:ph type="title"/>
          </p:nvPr>
        </p:nvSpPr>
        <p:spPr/>
        <p:txBody>
          <a:bodyPr/>
          <a:lstStyle/>
          <a:p>
            <a:r>
              <a:rPr lang="en-US" dirty="0"/>
              <a:t>HUB DASHBOARD</a:t>
            </a:r>
          </a:p>
        </p:txBody>
      </p:sp>
      <p:sp>
        <p:nvSpPr>
          <p:cNvPr id="3" name="Content Placeholder 2">
            <a:extLst>
              <a:ext uri="{FF2B5EF4-FFF2-40B4-BE49-F238E27FC236}">
                <a16:creationId xmlns:a16="http://schemas.microsoft.com/office/drawing/2014/main" id="{C764B8D2-BA30-49BD-B4DA-E139B2B0E916}"/>
              </a:ext>
            </a:extLst>
          </p:cNvPr>
          <p:cNvSpPr>
            <a:spLocks noGrp="1"/>
          </p:cNvSpPr>
          <p:nvPr>
            <p:ph idx="1"/>
          </p:nvPr>
        </p:nvSpPr>
        <p:spPr>
          <a:xfrm>
            <a:off x="155088" y="1140006"/>
            <a:ext cx="4870584" cy="5082601"/>
          </a:xfrm>
        </p:spPr>
        <p:txBody>
          <a:bodyPr>
            <a:normAutofit/>
          </a:bodyPr>
          <a:lstStyle/>
          <a:p>
            <a:r>
              <a:rPr lang="en-US" dirty="0"/>
              <a:t>You must connect your Hub to access this section (click on the small Hub icon)</a:t>
            </a:r>
          </a:p>
          <a:p>
            <a:r>
              <a:rPr lang="en-US" dirty="0"/>
              <a:t>This section is very useful for:</a:t>
            </a:r>
          </a:p>
          <a:p>
            <a:pPr lvl="1"/>
            <a:r>
              <a:rPr lang="en-US" dirty="0"/>
              <a:t>Checking battery level</a:t>
            </a:r>
          </a:p>
          <a:p>
            <a:pPr lvl="1"/>
            <a:r>
              <a:rPr lang="en-US" dirty="0"/>
              <a:t>Hub OS version</a:t>
            </a:r>
          </a:p>
          <a:p>
            <a:pPr lvl="1"/>
            <a:r>
              <a:rPr lang="en-US" dirty="0"/>
              <a:t>Gyro Sensor Values</a:t>
            </a:r>
          </a:p>
          <a:p>
            <a:pPr lvl="1"/>
            <a:r>
              <a:rPr lang="en-US" dirty="0"/>
              <a:t>See which motors and sensors are connected</a:t>
            </a:r>
          </a:p>
          <a:p>
            <a:pPr lvl="1"/>
            <a:r>
              <a:rPr lang="en-US" dirty="0"/>
              <a:t>Get real time values from the motors and sensors</a:t>
            </a:r>
          </a:p>
          <a:p>
            <a:r>
              <a:rPr lang="en-US" dirty="0"/>
              <a:t>Clicking three dots (…) lets you rename and reset your but and calibrate your motors</a:t>
            </a:r>
          </a:p>
          <a:p>
            <a:r>
              <a:rPr lang="en-US" dirty="0"/>
              <a:t>The Manage Programs has a list of all programs on the Hub (maximum of 20). Use this section to change the order of the programs.</a:t>
            </a:r>
          </a:p>
        </p:txBody>
      </p:sp>
      <p:sp>
        <p:nvSpPr>
          <p:cNvPr id="4" name="Footer Placeholder 3">
            <a:extLst>
              <a:ext uri="{FF2B5EF4-FFF2-40B4-BE49-F238E27FC236}">
                <a16:creationId xmlns:a16="http://schemas.microsoft.com/office/drawing/2014/main" id="{1081FDE9-2913-4DA4-BF4B-E018E6399744}"/>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10" name="Slide Number Placeholder 9">
            <a:extLst>
              <a:ext uri="{FF2B5EF4-FFF2-40B4-BE49-F238E27FC236}">
                <a16:creationId xmlns:a16="http://schemas.microsoft.com/office/drawing/2014/main" id="{6619473B-3381-410B-9EAB-34042C608F6F}"/>
              </a:ext>
            </a:extLst>
          </p:cNvPr>
          <p:cNvSpPr>
            <a:spLocks noGrp="1"/>
          </p:cNvSpPr>
          <p:nvPr>
            <p:ph type="sldNum" sz="quarter" idx="12"/>
          </p:nvPr>
        </p:nvSpPr>
        <p:spPr/>
        <p:txBody>
          <a:bodyPr/>
          <a:lstStyle/>
          <a:p>
            <a:fld id="{BBD74847-7BE4-4E4D-8159-51DF7B93C616}" type="slidenum">
              <a:rPr lang="en-US" smtClean="0"/>
              <a:t>12</a:t>
            </a:fld>
            <a:endParaRPr lang="en-US"/>
          </a:p>
        </p:txBody>
      </p:sp>
      <p:pic>
        <p:nvPicPr>
          <p:cNvPr id="5" name="Picture 4">
            <a:extLst>
              <a:ext uri="{FF2B5EF4-FFF2-40B4-BE49-F238E27FC236}">
                <a16:creationId xmlns:a16="http://schemas.microsoft.com/office/drawing/2014/main" id="{926D9D58-FF47-471D-A89A-6A6F14084B99}"/>
              </a:ext>
            </a:extLst>
          </p:cNvPr>
          <p:cNvPicPr>
            <a:picLocks noChangeAspect="1"/>
          </p:cNvPicPr>
          <p:nvPr/>
        </p:nvPicPr>
        <p:blipFill>
          <a:blip r:embed="rId2"/>
          <a:stretch>
            <a:fillRect/>
          </a:stretch>
        </p:blipFill>
        <p:spPr>
          <a:xfrm>
            <a:off x="5564580" y="1228155"/>
            <a:ext cx="3159424" cy="2453951"/>
          </a:xfrm>
          <a:prstGeom prst="rect">
            <a:avLst/>
          </a:prstGeom>
          <a:ln w="28575">
            <a:solidFill>
              <a:srgbClr val="FFC000"/>
            </a:solidFill>
          </a:ln>
        </p:spPr>
      </p:pic>
      <p:pic>
        <p:nvPicPr>
          <p:cNvPr id="9" name="Picture 8" descr="A close up of a device&#10;&#10;Description automatically generated">
            <a:extLst>
              <a:ext uri="{FF2B5EF4-FFF2-40B4-BE49-F238E27FC236}">
                <a16:creationId xmlns:a16="http://schemas.microsoft.com/office/drawing/2014/main" id="{51AFF349-54E3-4736-8E90-86DDBF221C32}"/>
              </a:ext>
            </a:extLst>
          </p:cNvPr>
          <p:cNvPicPr>
            <a:picLocks noChangeAspect="1"/>
          </p:cNvPicPr>
          <p:nvPr/>
        </p:nvPicPr>
        <p:blipFill>
          <a:blip r:embed="rId3"/>
          <a:stretch>
            <a:fillRect/>
          </a:stretch>
        </p:blipFill>
        <p:spPr>
          <a:xfrm>
            <a:off x="8187212" y="353056"/>
            <a:ext cx="629712" cy="64796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0AF42911-43F9-1341-A409-48A6A93EF4C8}"/>
              </a:ext>
            </a:extLst>
          </p:cNvPr>
          <p:cNvPicPr>
            <a:picLocks noChangeAspect="1"/>
          </p:cNvPicPr>
          <p:nvPr/>
        </p:nvPicPr>
        <p:blipFill>
          <a:blip r:embed="rId4"/>
          <a:stretch>
            <a:fillRect/>
          </a:stretch>
        </p:blipFill>
        <p:spPr>
          <a:xfrm>
            <a:off x="5551958" y="3800934"/>
            <a:ext cx="3221853" cy="242167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D17DF15A-E233-1742-AE3A-E14CA1DFAEF9}"/>
              </a:ext>
            </a:extLst>
          </p:cNvPr>
          <p:cNvPicPr>
            <a:picLocks noChangeAspect="1"/>
          </p:cNvPicPr>
          <p:nvPr/>
        </p:nvPicPr>
        <p:blipFill>
          <a:blip r:embed="rId5"/>
          <a:stretch>
            <a:fillRect/>
          </a:stretch>
        </p:blipFill>
        <p:spPr>
          <a:xfrm>
            <a:off x="7858152" y="3756274"/>
            <a:ext cx="1024831" cy="907227"/>
          </a:xfrm>
          <a:prstGeom prst="rect">
            <a:avLst/>
          </a:prstGeom>
        </p:spPr>
      </p:pic>
    </p:spTree>
    <p:extLst>
      <p:ext uri="{BB962C8B-B14F-4D97-AF65-F5344CB8AC3E}">
        <p14:creationId xmlns:p14="http://schemas.microsoft.com/office/powerpoint/2010/main" val="3029959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BLOCK PALETTE OVERVIEW FOR SPIKE PRIME &amp; ROBOT INVENTOR</a:t>
            </a:r>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6" name="Slide Number Placeholder 5">
            <a:extLst>
              <a:ext uri="{FF2B5EF4-FFF2-40B4-BE49-F238E27FC236}">
                <a16:creationId xmlns:a16="http://schemas.microsoft.com/office/drawing/2014/main" id="{7E34072B-C6E5-4C1E-885E-2B8AC4C08120}"/>
              </a:ext>
            </a:extLst>
          </p:cNvPr>
          <p:cNvSpPr>
            <a:spLocks noGrp="1"/>
          </p:cNvSpPr>
          <p:nvPr>
            <p:ph type="sldNum" sz="quarter" idx="12"/>
          </p:nvPr>
        </p:nvSpPr>
        <p:spPr/>
        <p:txBody>
          <a:bodyPr/>
          <a:lstStyle/>
          <a:p>
            <a:fld id="{BBD74847-7BE4-4E4D-8159-51DF7B93C616}" type="slidenum">
              <a:rPr lang="en-US" smtClean="0"/>
              <a:t>13</a:t>
            </a:fld>
            <a:endParaRPr lang="en-US"/>
          </a:p>
        </p:txBody>
      </p:sp>
      <p:pic>
        <p:nvPicPr>
          <p:cNvPr id="10" name="Picture 9">
            <a:extLst>
              <a:ext uri="{FF2B5EF4-FFF2-40B4-BE49-F238E27FC236}">
                <a16:creationId xmlns:a16="http://schemas.microsoft.com/office/drawing/2014/main" id="{3839A228-4895-4822-9660-89C490CF8332}"/>
              </a:ext>
            </a:extLst>
          </p:cNvPr>
          <p:cNvPicPr>
            <a:picLocks noChangeAspect="1"/>
          </p:cNvPicPr>
          <p:nvPr/>
        </p:nvPicPr>
        <p:blipFill rotWithShape="1">
          <a:blip r:embed="rId2"/>
          <a:srcRect t="95960" b="488"/>
          <a:stretch/>
        </p:blipFill>
        <p:spPr>
          <a:xfrm>
            <a:off x="88409" y="3897965"/>
            <a:ext cx="634340" cy="365125"/>
          </a:xfrm>
          <a:prstGeom prst="rect">
            <a:avLst/>
          </a:prstGeom>
        </p:spPr>
      </p:pic>
      <p:sp>
        <p:nvSpPr>
          <p:cNvPr id="14" name="TextBox 13">
            <a:extLst>
              <a:ext uri="{FF2B5EF4-FFF2-40B4-BE49-F238E27FC236}">
                <a16:creationId xmlns:a16="http://schemas.microsoft.com/office/drawing/2014/main" id="{BB64C30C-9896-1241-8B70-14553048594C}"/>
              </a:ext>
            </a:extLst>
          </p:cNvPr>
          <p:cNvSpPr txBox="1"/>
          <p:nvPr/>
        </p:nvSpPr>
        <p:spPr>
          <a:xfrm>
            <a:off x="5307981" y="1195148"/>
            <a:ext cx="3697595" cy="5086008"/>
          </a:xfrm>
          <a:prstGeom prst="rect">
            <a:avLst/>
          </a:prstGeom>
          <a:noFill/>
        </p:spPr>
        <p:txBody>
          <a:bodyPr wrap="square" rtlCol="0">
            <a:spAutoFit/>
          </a:bodyPr>
          <a:lstStyle/>
          <a:p>
            <a:pPr>
              <a:lnSpc>
                <a:spcPct val="150000"/>
              </a:lnSpc>
            </a:pPr>
            <a:r>
              <a:rPr lang="en-US" sz="1100" b="1" dirty="0">
                <a:solidFill>
                  <a:srgbClr val="0095F4"/>
                </a:solidFill>
              </a:rPr>
              <a:t>Motors </a:t>
            </a:r>
            <a:r>
              <a:rPr lang="mr-IN" sz="1100" b="1" dirty="0">
                <a:solidFill>
                  <a:srgbClr val="0095F4"/>
                </a:solidFill>
              </a:rPr>
              <a:t>–</a:t>
            </a:r>
            <a:r>
              <a:rPr lang="en-US" sz="1100" b="1" dirty="0">
                <a:solidFill>
                  <a:srgbClr val="0095F4"/>
                </a:solidFill>
              </a:rPr>
              <a:t> </a:t>
            </a:r>
            <a:r>
              <a:rPr lang="en-US" sz="1100" dirty="0"/>
              <a:t>Control an individual motor</a:t>
            </a:r>
          </a:p>
          <a:p>
            <a:pPr>
              <a:lnSpc>
                <a:spcPct val="150000"/>
              </a:lnSpc>
            </a:pPr>
            <a:r>
              <a:rPr lang="en-US" sz="1100" b="1" dirty="0">
                <a:solidFill>
                  <a:srgbClr val="F15FCF"/>
                </a:solidFill>
              </a:rPr>
              <a:t>Movement </a:t>
            </a:r>
            <a:r>
              <a:rPr lang="mr-IN" sz="1100" b="1" dirty="0">
                <a:solidFill>
                  <a:srgbClr val="F15FCF"/>
                </a:solidFill>
              </a:rPr>
              <a:t>–</a:t>
            </a:r>
            <a:r>
              <a:rPr lang="en-US" sz="1100" b="1" dirty="0">
                <a:solidFill>
                  <a:srgbClr val="F15FCF"/>
                </a:solidFill>
              </a:rPr>
              <a:t> </a:t>
            </a:r>
            <a:r>
              <a:rPr lang="en-US" sz="1100" dirty="0"/>
              <a:t>Control two motors at a time with synchronization</a:t>
            </a:r>
            <a:endParaRPr lang="en-US" sz="1100" b="1" dirty="0">
              <a:solidFill>
                <a:schemeClr val="accent2"/>
              </a:solidFill>
            </a:endParaRPr>
          </a:p>
          <a:p>
            <a:pPr>
              <a:lnSpc>
                <a:spcPct val="150000"/>
              </a:lnSpc>
            </a:pPr>
            <a:r>
              <a:rPr lang="en-US" sz="1100" b="1" dirty="0">
                <a:solidFill>
                  <a:srgbClr val="955BF3"/>
                </a:solidFill>
              </a:rPr>
              <a:t>Light – </a:t>
            </a:r>
            <a:r>
              <a:rPr lang="en-US" sz="1100" dirty="0"/>
              <a:t>Program the 5X5 matrix</a:t>
            </a:r>
            <a:endParaRPr lang="en-US" sz="1100" b="1" dirty="0">
              <a:solidFill>
                <a:schemeClr val="accent2"/>
              </a:solidFill>
            </a:endParaRPr>
          </a:p>
          <a:p>
            <a:pPr>
              <a:lnSpc>
                <a:spcPct val="150000"/>
              </a:lnSpc>
            </a:pPr>
            <a:r>
              <a:rPr lang="en-US" sz="1100" b="1" dirty="0">
                <a:solidFill>
                  <a:srgbClr val="C16EE8"/>
                </a:solidFill>
              </a:rPr>
              <a:t>Sound </a:t>
            </a:r>
            <a:r>
              <a:rPr lang="mr-IN" sz="1100" b="1" dirty="0">
                <a:solidFill>
                  <a:srgbClr val="C16EE8"/>
                </a:solidFill>
              </a:rPr>
              <a:t>–</a:t>
            </a:r>
            <a:r>
              <a:rPr lang="en-US" sz="1100" b="1" dirty="0">
                <a:solidFill>
                  <a:srgbClr val="C16EE8"/>
                </a:solidFill>
              </a:rPr>
              <a:t> </a:t>
            </a:r>
            <a:r>
              <a:rPr lang="en-US" sz="1100" dirty="0"/>
              <a:t>Play a sound</a:t>
            </a:r>
            <a:endParaRPr lang="en-US" sz="1100" b="1" dirty="0">
              <a:solidFill>
                <a:schemeClr val="accent2"/>
              </a:solidFill>
            </a:endParaRPr>
          </a:p>
          <a:p>
            <a:pPr>
              <a:lnSpc>
                <a:spcPct val="150000"/>
              </a:lnSpc>
            </a:pPr>
            <a:r>
              <a:rPr lang="en-US" sz="1100" b="1" dirty="0">
                <a:solidFill>
                  <a:srgbClr val="F5C800"/>
                </a:solidFill>
              </a:rPr>
              <a:t>Events </a:t>
            </a:r>
            <a:r>
              <a:rPr lang="mr-IN" sz="1100" b="1" dirty="0">
                <a:solidFill>
                  <a:srgbClr val="F5C800"/>
                </a:solidFill>
              </a:rPr>
              <a:t>–</a:t>
            </a:r>
            <a:r>
              <a:rPr lang="en-US" sz="1100" b="1" dirty="0">
                <a:solidFill>
                  <a:srgbClr val="F5C800"/>
                </a:solidFill>
              </a:rPr>
              <a:t> </a:t>
            </a:r>
            <a:r>
              <a:rPr lang="en-US" sz="1100" dirty="0"/>
              <a:t>Run actions based on events (e.g. sensor or timer)</a:t>
            </a:r>
            <a:endParaRPr lang="en-US" sz="1100" b="1" dirty="0">
              <a:solidFill>
                <a:schemeClr val="accent2"/>
              </a:solidFill>
            </a:endParaRPr>
          </a:p>
          <a:p>
            <a:pPr>
              <a:lnSpc>
                <a:spcPct val="150000"/>
              </a:lnSpc>
            </a:pPr>
            <a:r>
              <a:rPr lang="en-US" sz="1100" b="1" dirty="0">
                <a:solidFill>
                  <a:srgbClr val="FFB31D"/>
                </a:solidFill>
              </a:rPr>
              <a:t>Control </a:t>
            </a:r>
            <a:r>
              <a:rPr lang="mr-IN" sz="1100" b="1" dirty="0">
                <a:solidFill>
                  <a:srgbClr val="FFB31D"/>
                </a:solidFill>
              </a:rPr>
              <a:t>–</a:t>
            </a:r>
            <a:r>
              <a:rPr lang="en-US" sz="1100" b="1" dirty="0">
                <a:solidFill>
                  <a:srgbClr val="FFB31D"/>
                </a:solidFill>
              </a:rPr>
              <a:t> </a:t>
            </a:r>
            <a:r>
              <a:rPr lang="en-US" sz="1100" dirty="0"/>
              <a:t>Loops, if/else statements, etc.</a:t>
            </a:r>
            <a:endParaRPr lang="en-US" sz="1100" b="1" dirty="0">
              <a:solidFill>
                <a:schemeClr val="accent2"/>
              </a:solidFill>
            </a:endParaRPr>
          </a:p>
          <a:p>
            <a:pPr>
              <a:lnSpc>
                <a:spcPct val="150000"/>
              </a:lnSpc>
            </a:pPr>
            <a:r>
              <a:rPr lang="en-US" sz="1100" b="1" dirty="0">
                <a:solidFill>
                  <a:srgbClr val="1BCFE9"/>
                </a:solidFill>
              </a:rPr>
              <a:t>Sensors </a:t>
            </a:r>
            <a:r>
              <a:rPr lang="mr-IN" sz="1100" b="1" dirty="0">
                <a:solidFill>
                  <a:srgbClr val="1BCFE9"/>
                </a:solidFill>
              </a:rPr>
              <a:t>–</a:t>
            </a:r>
            <a:r>
              <a:rPr lang="en-US" sz="1100" b="1" dirty="0">
                <a:solidFill>
                  <a:srgbClr val="1BCFE9"/>
                </a:solidFill>
              </a:rPr>
              <a:t> </a:t>
            </a:r>
            <a:r>
              <a:rPr lang="en-US" sz="1100" dirty="0"/>
              <a:t>Read a sensor value</a:t>
            </a:r>
            <a:endParaRPr lang="en-US" sz="1100" b="1" dirty="0">
              <a:solidFill>
                <a:schemeClr val="accent2"/>
              </a:solidFill>
            </a:endParaRPr>
          </a:p>
          <a:p>
            <a:pPr>
              <a:lnSpc>
                <a:spcPct val="150000"/>
              </a:lnSpc>
            </a:pPr>
            <a:r>
              <a:rPr lang="en-US" sz="1100" b="1" dirty="0">
                <a:solidFill>
                  <a:srgbClr val="02B64E"/>
                </a:solidFill>
              </a:rPr>
              <a:t>Operators </a:t>
            </a:r>
            <a:r>
              <a:rPr lang="mr-IN" sz="1100" b="1" dirty="0">
                <a:solidFill>
                  <a:srgbClr val="02B64E"/>
                </a:solidFill>
              </a:rPr>
              <a:t>–</a:t>
            </a:r>
            <a:r>
              <a:rPr lang="en-US" sz="1100" b="1" dirty="0">
                <a:solidFill>
                  <a:srgbClr val="02B64E"/>
                </a:solidFill>
              </a:rPr>
              <a:t> </a:t>
            </a:r>
            <a:r>
              <a:rPr lang="en-US" sz="1100" dirty="0"/>
              <a:t>Mathematics and logic</a:t>
            </a:r>
          </a:p>
          <a:p>
            <a:pPr>
              <a:lnSpc>
                <a:spcPct val="150000"/>
              </a:lnSpc>
            </a:pPr>
            <a:r>
              <a:rPr lang="en-US" sz="1100" b="1" dirty="0">
                <a:solidFill>
                  <a:srgbClr val="FF9732"/>
                </a:solidFill>
              </a:rPr>
              <a:t>Variables </a:t>
            </a:r>
            <a:r>
              <a:rPr lang="mr-IN" sz="1100" b="1" dirty="0">
                <a:solidFill>
                  <a:srgbClr val="FF9732"/>
                </a:solidFill>
              </a:rPr>
              <a:t>–</a:t>
            </a:r>
            <a:r>
              <a:rPr lang="en-US" sz="1100" b="1" dirty="0">
                <a:solidFill>
                  <a:srgbClr val="FF9732"/>
                </a:solidFill>
              </a:rPr>
              <a:t> </a:t>
            </a:r>
            <a:r>
              <a:rPr lang="en-US" sz="1100" dirty="0"/>
              <a:t>Store data in a variable or list</a:t>
            </a:r>
          </a:p>
          <a:p>
            <a:pPr>
              <a:lnSpc>
                <a:spcPct val="150000"/>
              </a:lnSpc>
            </a:pPr>
            <a:r>
              <a:rPr lang="en-US" sz="1100" b="1" dirty="0">
                <a:solidFill>
                  <a:srgbClr val="F55455"/>
                </a:solidFill>
              </a:rPr>
              <a:t>My Blocks </a:t>
            </a:r>
            <a:r>
              <a:rPr lang="mr-IN" sz="1100" b="1" dirty="0">
                <a:solidFill>
                  <a:srgbClr val="F55455"/>
                </a:solidFill>
              </a:rPr>
              <a:t>–</a:t>
            </a:r>
            <a:r>
              <a:rPr lang="en-US" sz="1100" b="1" dirty="0">
                <a:solidFill>
                  <a:srgbClr val="F55455"/>
                </a:solidFill>
              </a:rPr>
              <a:t> </a:t>
            </a:r>
            <a:r>
              <a:rPr lang="en-US" sz="1100" dirty="0"/>
              <a:t>Custom defined blocks</a:t>
            </a:r>
          </a:p>
          <a:p>
            <a:pPr>
              <a:lnSpc>
                <a:spcPct val="150000"/>
              </a:lnSpc>
            </a:pPr>
            <a:r>
              <a:rPr lang="en-US" sz="1100" b="1" dirty="0">
                <a:solidFill>
                  <a:srgbClr val="FE59D0"/>
                </a:solidFill>
              </a:rPr>
              <a:t>More Movement – </a:t>
            </a:r>
            <a:r>
              <a:rPr lang="en-US" sz="1100" dirty="0"/>
              <a:t>Additional movement blocks</a:t>
            </a:r>
          </a:p>
          <a:p>
            <a:pPr>
              <a:lnSpc>
                <a:spcPct val="150000"/>
              </a:lnSpc>
            </a:pPr>
            <a:r>
              <a:rPr lang="en-US" sz="1100" b="1" dirty="0">
                <a:solidFill>
                  <a:srgbClr val="0290F8"/>
                </a:solidFill>
              </a:rPr>
              <a:t>More Motors – </a:t>
            </a:r>
            <a:r>
              <a:rPr lang="en-US" sz="1100" dirty="0"/>
              <a:t>Additional motor blocks</a:t>
            </a:r>
            <a:endParaRPr lang="en-US" sz="1100" b="1" dirty="0">
              <a:solidFill>
                <a:schemeClr val="accent2"/>
              </a:solidFill>
            </a:endParaRPr>
          </a:p>
          <a:p>
            <a:pPr>
              <a:lnSpc>
                <a:spcPct val="150000"/>
              </a:lnSpc>
            </a:pPr>
            <a:r>
              <a:rPr lang="en-US" sz="1100" b="1" dirty="0">
                <a:solidFill>
                  <a:srgbClr val="13B09B"/>
                </a:solidFill>
              </a:rPr>
              <a:t>Weather Manager  – </a:t>
            </a:r>
            <a:r>
              <a:rPr lang="en-US" sz="1100" dirty="0"/>
              <a:t>Access weather information and forecasts</a:t>
            </a:r>
            <a:endParaRPr lang="en-US" sz="1100" b="1" dirty="0">
              <a:solidFill>
                <a:schemeClr val="accent2"/>
              </a:solidFill>
            </a:endParaRPr>
          </a:p>
          <a:p>
            <a:pPr>
              <a:lnSpc>
                <a:spcPct val="150000"/>
              </a:lnSpc>
            </a:pPr>
            <a:r>
              <a:rPr lang="en-US" sz="1100" b="1" dirty="0">
                <a:solidFill>
                  <a:srgbClr val="0EAE9F"/>
                </a:solidFill>
              </a:rPr>
              <a:t>Music – </a:t>
            </a:r>
            <a:r>
              <a:rPr lang="en-US" sz="1100" dirty="0"/>
              <a:t>Play musical notes and select instrument</a:t>
            </a:r>
          </a:p>
          <a:p>
            <a:pPr>
              <a:lnSpc>
                <a:spcPct val="150000"/>
              </a:lnSpc>
            </a:pPr>
            <a:r>
              <a:rPr lang="en-US" sz="1100" b="1" dirty="0">
                <a:solidFill>
                  <a:srgbClr val="FF0000"/>
                </a:solidFill>
              </a:rPr>
              <a:t>Model Blocks </a:t>
            </a:r>
            <a:r>
              <a:rPr lang="en-US" sz="1100" dirty="0"/>
              <a:t>– Coding Blocks for 5 built-in models</a:t>
            </a:r>
          </a:p>
          <a:p>
            <a:pPr>
              <a:lnSpc>
                <a:spcPct val="150000"/>
              </a:lnSpc>
            </a:pPr>
            <a:r>
              <a:rPr lang="en-US" sz="1100" b="1" dirty="0">
                <a:solidFill>
                  <a:srgbClr val="02B64E"/>
                </a:solidFill>
              </a:rPr>
              <a:t>DualShock 4 Controller</a:t>
            </a:r>
          </a:p>
          <a:p>
            <a:pPr>
              <a:lnSpc>
                <a:spcPct val="150000"/>
              </a:lnSpc>
            </a:pPr>
            <a:r>
              <a:rPr lang="en-US" sz="1100" b="1" dirty="0">
                <a:solidFill>
                  <a:srgbClr val="02B64E"/>
                </a:solidFill>
              </a:rPr>
              <a:t>Xbox One Controller</a:t>
            </a:r>
          </a:p>
          <a:p>
            <a:pPr>
              <a:spcAft>
                <a:spcPts val="600"/>
              </a:spcAft>
            </a:pPr>
            <a:endParaRPr lang="en-US" sz="1100" dirty="0">
              <a:latin typeface="+mj-lt"/>
            </a:endParaRPr>
          </a:p>
        </p:txBody>
      </p:sp>
      <p:cxnSp>
        <p:nvCxnSpPr>
          <p:cNvPr id="7" name="Straight Arrow Connector 6">
            <a:extLst>
              <a:ext uri="{FF2B5EF4-FFF2-40B4-BE49-F238E27FC236}">
                <a16:creationId xmlns:a16="http://schemas.microsoft.com/office/drawing/2014/main" id="{9C86556B-8859-8F44-823D-1C157D3B5F34}"/>
              </a:ext>
            </a:extLst>
          </p:cNvPr>
          <p:cNvCxnSpPr>
            <a:cxnSpLocks/>
          </p:cNvCxnSpPr>
          <p:nvPr/>
        </p:nvCxnSpPr>
        <p:spPr>
          <a:xfrm>
            <a:off x="332440" y="4337824"/>
            <a:ext cx="0" cy="1784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6BDA4388-8895-1F40-AB84-7BB9D78FD492}"/>
              </a:ext>
            </a:extLst>
          </p:cNvPr>
          <p:cNvPicPr>
            <a:picLocks noChangeAspect="1"/>
          </p:cNvPicPr>
          <p:nvPr/>
        </p:nvPicPr>
        <p:blipFill rotWithShape="1">
          <a:blip r:embed="rId2"/>
          <a:srcRect t="95960" b="488"/>
          <a:stretch/>
        </p:blipFill>
        <p:spPr>
          <a:xfrm>
            <a:off x="4761567" y="3897965"/>
            <a:ext cx="634340" cy="365125"/>
          </a:xfrm>
          <a:prstGeom prst="rect">
            <a:avLst/>
          </a:prstGeom>
        </p:spPr>
      </p:pic>
      <p:cxnSp>
        <p:nvCxnSpPr>
          <p:cNvPr id="20" name="Straight Arrow Connector 19">
            <a:extLst>
              <a:ext uri="{FF2B5EF4-FFF2-40B4-BE49-F238E27FC236}">
                <a16:creationId xmlns:a16="http://schemas.microsoft.com/office/drawing/2014/main" id="{17CFB7BC-0952-584C-9C2E-170090C0F97D}"/>
              </a:ext>
            </a:extLst>
          </p:cNvPr>
          <p:cNvCxnSpPr>
            <a:cxnSpLocks/>
          </p:cNvCxnSpPr>
          <p:nvPr/>
        </p:nvCxnSpPr>
        <p:spPr>
          <a:xfrm>
            <a:off x="5005598" y="4337824"/>
            <a:ext cx="0" cy="1784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A2D55F6-74C8-7D4B-92EE-DCB6C38AD95E}"/>
              </a:ext>
            </a:extLst>
          </p:cNvPr>
          <p:cNvSpPr txBox="1"/>
          <p:nvPr/>
        </p:nvSpPr>
        <p:spPr>
          <a:xfrm rot="16200000">
            <a:off x="-408709" y="2166632"/>
            <a:ext cx="1497423" cy="369332"/>
          </a:xfrm>
          <a:prstGeom prst="rect">
            <a:avLst/>
          </a:prstGeom>
          <a:noFill/>
        </p:spPr>
        <p:txBody>
          <a:bodyPr wrap="square" rtlCol="0">
            <a:spAutoFit/>
          </a:bodyPr>
          <a:lstStyle/>
          <a:p>
            <a:r>
              <a:rPr lang="en-US" dirty="0"/>
              <a:t>SPIKE PRIME</a:t>
            </a:r>
          </a:p>
        </p:txBody>
      </p:sp>
      <p:sp>
        <p:nvSpPr>
          <p:cNvPr id="22" name="TextBox 21">
            <a:extLst>
              <a:ext uri="{FF2B5EF4-FFF2-40B4-BE49-F238E27FC236}">
                <a16:creationId xmlns:a16="http://schemas.microsoft.com/office/drawing/2014/main" id="{B85B720D-7DDD-5443-87B8-9FFEA5BA7097}"/>
              </a:ext>
            </a:extLst>
          </p:cNvPr>
          <p:cNvSpPr txBox="1"/>
          <p:nvPr/>
        </p:nvSpPr>
        <p:spPr>
          <a:xfrm rot="16200000">
            <a:off x="3986176" y="2447278"/>
            <a:ext cx="2185123" cy="369332"/>
          </a:xfrm>
          <a:prstGeom prst="rect">
            <a:avLst/>
          </a:prstGeom>
          <a:noFill/>
        </p:spPr>
        <p:txBody>
          <a:bodyPr wrap="square" rtlCol="0">
            <a:spAutoFit/>
          </a:bodyPr>
          <a:lstStyle/>
          <a:p>
            <a:r>
              <a:rPr lang="en-US" dirty="0"/>
              <a:t>ROBOT INVENTOR</a:t>
            </a:r>
          </a:p>
        </p:txBody>
      </p:sp>
      <p:sp>
        <p:nvSpPr>
          <p:cNvPr id="5" name="TextBox 4"/>
          <p:cNvSpPr txBox="1"/>
          <p:nvPr/>
        </p:nvSpPr>
        <p:spPr>
          <a:xfrm>
            <a:off x="575502" y="1195148"/>
            <a:ext cx="4397976" cy="5045740"/>
          </a:xfrm>
          <a:prstGeom prst="rect">
            <a:avLst/>
          </a:prstGeom>
          <a:noFill/>
        </p:spPr>
        <p:txBody>
          <a:bodyPr wrap="square" rtlCol="0">
            <a:spAutoFit/>
          </a:bodyPr>
          <a:lstStyle/>
          <a:p>
            <a:pPr>
              <a:lnSpc>
                <a:spcPct val="150000"/>
              </a:lnSpc>
            </a:pPr>
            <a:r>
              <a:rPr lang="en-US" sz="1200" b="1" dirty="0">
                <a:solidFill>
                  <a:srgbClr val="0095F4"/>
                </a:solidFill>
                <a:latin typeface="+mj-lt"/>
              </a:rPr>
              <a:t>Motors </a:t>
            </a:r>
            <a:r>
              <a:rPr lang="mr-IN" sz="1200" b="1" dirty="0">
                <a:solidFill>
                  <a:srgbClr val="0095F4"/>
                </a:solidFill>
                <a:latin typeface="+mj-lt"/>
              </a:rPr>
              <a:t>–</a:t>
            </a:r>
            <a:r>
              <a:rPr lang="en-US" sz="1200" b="1" dirty="0">
                <a:solidFill>
                  <a:srgbClr val="0095F4"/>
                </a:solidFill>
                <a:latin typeface="+mj-lt"/>
              </a:rPr>
              <a:t> </a:t>
            </a:r>
            <a:r>
              <a:rPr lang="en-US" sz="1200" dirty="0">
                <a:latin typeface="+mj-lt"/>
              </a:rPr>
              <a:t>Control an individual motor</a:t>
            </a:r>
          </a:p>
          <a:p>
            <a:pPr>
              <a:lnSpc>
                <a:spcPct val="150000"/>
              </a:lnSpc>
            </a:pPr>
            <a:r>
              <a:rPr lang="en-US" sz="1200" b="1" dirty="0">
                <a:solidFill>
                  <a:srgbClr val="F15FCF"/>
                </a:solidFill>
                <a:latin typeface="+mj-lt"/>
              </a:rPr>
              <a:t>Movement </a:t>
            </a:r>
            <a:r>
              <a:rPr lang="mr-IN" sz="1200" b="1" dirty="0">
                <a:solidFill>
                  <a:srgbClr val="F15FCF"/>
                </a:solidFill>
                <a:latin typeface="+mj-lt"/>
              </a:rPr>
              <a:t>–</a:t>
            </a:r>
            <a:r>
              <a:rPr lang="en-US" sz="1200" b="1" dirty="0">
                <a:solidFill>
                  <a:srgbClr val="F15FCF"/>
                </a:solidFill>
                <a:latin typeface="+mj-lt"/>
              </a:rPr>
              <a:t> </a:t>
            </a:r>
            <a:r>
              <a:rPr lang="en-US" sz="1200" dirty="0">
                <a:latin typeface="+mj-lt"/>
              </a:rPr>
              <a:t>Control two motors at a time with synchronization</a:t>
            </a:r>
            <a:endParaRPr lang="en-US" sz="1200" b="1" dirty="0">
              <a:solidFill>
                <a:schemeClr val="accent2"/>
              </a:solidFill>
              <a:latin typeface="+mj-lt"/>
            </a:endParaRPr>
          </a:p>
          <a:p>
            <a:pPr>
              <a:lnSpc>
                <a:spcPct val="150000"/>
              </a:lnSpc>
            </a:pPr>
            <a:r>
              <a:rPr lang="en-US" sz="1200" b="1" dirty="0">
                <a:solidFill>
                  <a:srgbClr val="955BF3"/>
                </a:solidFill>
                <a:latin typeface="+mj-lt"/>
              </a:rPr>
              <a:t>Light – </a:t>
            </a:r>
            <a:r>
              <a:rPr lang="en-US" sz="1200" dirty="0">
                <a:latin typeface="+mj-lt"/>
              </a:rPr>
              <a:t>Program the 5X5 matrix</a:t>
            </a:r>
            <a:endParaRPr lang="en-US" sz="1200" b="1" dirty="0">
              <a:solidFill>
                <a:schemeClr val="accent2"/>
              </a:solidFill>
              <a:latin typeface="+mj-lt"/>
            </a:endParaRPr>
          </a:p>
          <a:p>
            <a:pPr>
              <a:lnSpc>
                <a:spcPct val="150000"/>
              </a:lnSpc>
            </a:pPr>
            <a:r>
              <a:rPr lang="en-US" sz="1200" b="1" dirty="0">
                <a:solidFill>
                  <a:srgbClr val="C16EE8"/>
                </a:solidFill>
                <a:latin typeface="+mj-lt"/>
              </a:rPr>
              <a:t>Sound </a:t>
            </a:r>
            <a:r>
              <a:rPr lang="mr-IN" sz="1200" b="1" dirty="0">
                <a:solidFill>
                  <a:srgbClr val="C16EE8"/>
                </a:solidFill>
                <a:latin typeface="+mj-lt"/>
              </a:rPr>
              <a:t>–</a:t>
            </a:r>
            <a:r>
              <a:rPr lang="en-US" sz="1200" b="1" dirty="0">
                <a:solidFill>
                  <a:srgbClr val="C16EE8"/>
                </a:solidFill>
                <a:latin typeface="+mj-lt"/>
              </a:rPr>
              <a:t> </a:t>
            </a:r>
            <a:r>
              <a:rPr lang="en-US" sz="1200" dirty="0">
                <a:latin typeface="+mj-lt"/>
              </a:rPr>
              <a:t>Play a sound</a:t>
            </a:r>
            <a:endParaRPr lang="en-US" sz="1200" b="1" dirty="0">
              <a:solidFill>
                <a:schemeClr val="accent2"/>
              </a:solidFill>
              <a:latin typeface="+mj-lt"/>
            </a:endParaRPr>
          </a:p>
          <a:p>
            <a:pPr>
              <a:lnSpc>
                <a:spcPct val="150000"/>
              </a:lnSpc>
            </a:pPr>
            <a:r>
              <a:rPr lang="en-US" sz="1200" b="1" dirty="0">
                <a:solidFill>
                  <a:srgbClr val="F5C800"/>
                </a:solidFill>
                <a:latin typeface="+mj-lt"/>
              </a:rPr>
              <a:t>Events </a:t>
            </a:r>
            <a:r>
              <a:rPr lang="mr-IN" sz="1200" b="1" dirty="0">
                <a:solidFill>
                  <a:srgbClr val="F5C800"/>
                </a:solidFill>
                <a:latin typeface="+mj-lt"/>
              </a:rPr>
              <a:t>–</a:t>
            </a:r>
            <a:r>
              <a:rPr lang="en-US" sz="1200" b="1" dirty="0">
                <a:solidFill>
                  <a:srgbClr val="F5C800"/>
                </a:solidFill>
                <a:latin typeface="+mj-lt"/>
              </a:rPr>
              <a:t> </a:t>
            </a:r>
            <a:r>
              <a:rPr lang="en-US" sz="1200" dirty="0">
                <a:latin typeface="+mj-lt"/>
              </a:rPr>
              <a:t>Run actions based on events (e.g. sensor or timer)</a:t>
            </a:r>
            <a:endParaRPr lang="en-US" sz="1200" b="1" dirty="0">
              <a:solidFill>
                <a:schemeClr val="accent2"/>
              </a:solidFill>
              <a:latin typeface="+mj-lt"/>
            </a:endParaRPr>
          </a:p>
          <a:p>
            <a:pPr>
              <a:lnSpc>
                <a:spcPct val="150000"/>
              </a:lnSpc>
            </a:pPr>
            <a:r>
              <a:rPr lang="en-US" sz="1200" b="1" dirty="0">
                <a:solidFill>
                  <a:srgbClr val="FFB31D"/>
                </a:solidFill>
                <a:latin typeface="+mj-lt"/>
              </a:rPr>
              <a:t>Control </a:t>
            </a:r>
            <a:r>
              <a:rPr lang="mr-IN" sz="1200" b="1" dirty="0">
                <a:solidFill>
                  <a:srgbClr val="FFB31D"/>
                </a:solidFill>
                <a:latin typeface="+mj-lt"/>
              </a:rPr>
              <a:t>–</a:t>
            </a:r>
            <a:r>
              <a:rPr lang="en-US" sz="1200" b="1" dirty="0">
                <a:solidFill>
                  <a:srgbClr val="FFB31D"/>
                </a:solidFill>
                <a:latin typeface="+mj-lt"/>
              </a:rPr>
              <a:t> </a:t>
            </a:r>
            <a:r>
              <a:rPr lang="en-US" sz="1200" dirty="0">
                <a:latin typeface="+mj-lt"/>
              </a:rPr>
              <a:t>Loops, if/else statements, etc.</a:t>
            </a:r>
            <a:endParaRPr lang="en-US" sz="1200" b="1" dirty="0">
              <a:solidFill>
                <a:schemeClr val="accent2"/>
              </a:solidFill>
              <a:latin typeface="+mj-lt"/>
            </a:endParaRPr>
          </a:p>
          <a:p>
            <a:pPr>
              <a:lnSpc>
                <a:spcPct val="150000"/>
              </a:lnSpc>
            </a:pPr>
            <a:r>
              <a:rPr lang="en-US" sz="1200" b="1" dirty="0">
                <a:solidFill>
                  <a:srgbClr val="1BCFE9"/>
                </a:solidFill>
                <a:latin typeface="+mj-lt"/>
              </a:rPr>
              <a:t>Sensors </a:t>
            </a:r>
            <a:r>
              <a:rPr lang="mr-IN" sz="1200" b="1" dirty="0">
                <a:solidFill>
                  <a:srgbClr val="1BCFE9"/>
                </a:solidFill>
                <a:latin typeface="+mj-lt"/>
              </a:rPr>
              <a:t>–</a:t>
            </a:r>
            <a:r>
              <a:rPr lang="en-US" sz="1200" b="1" dirty="0">
                <a:solidFill>
                  <a:srgbClr val="1BCFE9"/>
                </a:solidFill>
                <a:latin typeface="+mj-lt"/>
              </a:rPr>
              <a:t> </a:t>
            </a:r>
            <a:r>
              <a:rPr lang="en-US" sz="1200" dirty="0">
                <a:latin typeface="+mj-lt"/>
              </a:rPr>
              <a:t>Read a sensor value</a:t>
            </a:r>
            <a:endParaRPr lang="en-US" sz="1200" b="1" dirty="0">
              <a:solidFill>
                <a:schemeClr val="accent2"/>
              </a:solidFill>
              <a:latin typeface="+mj-lt"/>
            </a:endParaRPr>
          </a:p>
          <a:p>
            <a:pPr>
              <a:lnSpc>
                <a:spcPct val="150000"/>
              </a:lnSpc>
            </a:pPr>
            <a:r>
              <a:rPr lang="en-US" sz="1200" b="1" dirty="0">
                <a:solidFill>
                  <a:srgbClr val="02B64E"/>
                </a:solidFill>
                <a:latin typeface="+mj-lt"/>
              </a:rPr>
              <a:t>Operators </a:t>
            </a:r>
            <a:r>
              <a:rPr lang="mr-IN" sz="1200" b="1" dirty="0">
                <a:solidFill>
                  <a:srgbClr val="02B64E"/>
                </a:solidFill>
                <a:latin typeface="+mj-lt"/>
              </a:rPr>
              <a:t>–</a:t>
            </a:r>
            <a:r>
              <a:rPr lang="en-US" sz="1200" b="1" dirty="0">
                <a:solidFill>
                  <a:srgbClr val="02B64E"/>
                </a:solidFill>
                <a:latin typeface="+mj-lt"/>
              </a:rPr>
              <a:t> </a:t>
            </a:r>
            <a:r>
              <a:rPr lang="en-US" sz="1200" dirty="0">
                <a:latin typeface="+mj-lt"/>
              </a:rPr>
              <a:t>Mathematics and logic</a:t>
            </a:r>
          </a:p>
          <a:p>
            <a:pPr>
              <a:lnSpc>
                <a:spcPct val="150000"/>
              </a:lnSpc>
            </a:pPr>
            <a:r>
              <a:rPr lang="en-US" sz="1200" b="1" dirty="0">
                <a:solidFill>
                  <a:srgbClr val="FF9732"/>
                </a:solidFill>
                <a:latin typeface="+mj-lt"/>
              </a:rPr>
              <a:t>Variables </a:t>
            </a:r>
            <a:r>
              <a:rPr lang="mr-IN" sz="1200" b="1" dirty="0">
                <a:solidFill>
                  <a:srgbClr val="FF9732"/>
                </a:solidFill>
                <a:latin typeface="+mj-lt"/>
              </a:rPr>
              <a:t>–</a:t>
            </a:r>
            <a:r>
              <a:rPr lang="en-US" sz="1200" b="1" dirty="0">
                <a:solidFill>
                  <a:srgbClr val="FF9732"/>
                </a:solidFill>
                <a:latin typeface="+mj-lt"/>
              </a:rPr>
              <a:t> </a:t>
            </a:r>
            <a:r>
              <a:rPr lang="en-US" sz="1200" dirty="0">
                <a:latin typeface="+mj-lt"/>
              </a:rPr>
              <a:t>Store data in a variable or list</a:t>
            </a:r>
          </a:p>
          <a:p>
            <a:pPr>
              <a:lnSpc>
                <a:spcPct val="150000"/>
              </a:lnSpc>
            </a:pPr>
            <a:r>
              <a:rPr lang="en-US" sz="1200" b="1" dirty="0">
                <a:solidFill>
                  <a:srgbClr val="F55455"/>
                </a:solidFill>
                <a:latin typeface="+mj-lt"/>
              </a:rPr>
              <a:t>My Blocks </a:t>
            </a:r>
            <a:r>
              <a:rPr lang="mr-IN" sz="1200" b="1" dirty="0">
                <a:solidFill>
                  <a:srgbClr val="F55455"/>
                </a:solidFill>
                <a:latin typeface="+mj-lt"/>
              </a:rPr>
              <a:t>–</a:t>
            </a:r>
            <a:r>
              <a:rPr lang="en-US" sz="1200" b="1" dirty="0">
                <a:solidFill>
                  <a:srgbClr val="F55455"/>
                </a:solidFill>
                <a:latin typeface="+mj-lt"/>
              </a:rPr>
              <a:t> </a:t>
            </a:r>
            <a:r>
              <a:rPr lang="en-US" sz="1200" dirty="0">
                <a:latin typeface="+mj-lt"/>
              </a:rPr>
              <a:t>Custom defined blocks</a:t>
            </a:r>
          </a:p>
          <a:p>
            <a:pPr>
              <a:lnSpc>
                <a:spcPct val="150000"/>
              </a:lnSpc>
            </a:pPr>
            <a:r>
              <a:rPr lang="en-US" sz="1200" b="1" dirty="0">
                <a:solidFill>
                  <a:srgbClr val="FE59D0"/>
                </a:solidFill>
                <a:latin typeface="+mj-lt"/>
              </a:rPr>
              <a:t>More Movement – </a:t>
            </a:r>
            <a:r>
              <a:rPr lang="en-US" sz="1200" dirty="0">
                <a:latin typeface="+mj-lt"/>
              </a:rPr>
              <a:t>Additional movement blocks</a:t>
            </a:r>
          </a:p>
          <a:p>
            <a:pPr>
              <a:lnSpc>
                <a:spcPct val="150000"/>
              </a:lnSpc>
            </a:pPr>
            <a:r>
              <a:rPr lang="en-US" sz="1200" b="1" dirty="0">
                <a:solidFill>
                  <a:srgbClr val="0290F8"/>
                </a:solidFill>
                <a:latin typeface="+mj-lt"/>
              </a:rPr>
              <a:t>More Motors – </a:t>
            </a:r>
            <a:r>
              <a:rPr lang="en-US" sz="1200" dirty="0">
                <a:latin typeface="+mj-lt"/>
              </a:rPr>
              <a:t>Additional motor blocks</a:t>
            </a:r>
            <a:endParaRPr lang="en-US" sz="1200" b="1" dirty="0">
              <a:solidFill>
                <a:schemeClr val="accent2"/>
              </a:solidFill>
              <a:latin typeface="+mj-lt"/>
            </a:endParaRPr>
          </a:p>
          <a:p>
            <a:pPr>
              <a:lnSpc>
                <a:spcPct val="150000"/>
              </a:lnSpc>
            </a:pPr>
            <a:r>
              <a:rPr lang="en-US" sz="1200" b="1" dirty="0">
                <a:solidFill>
                  <a:srgbClr val="13B09B"/>
                </a:solidFill>
                <a:latin typeface="+mj-lt"/>
              </a:rPr>
              <a:t>Weather – </a:t>
            </a:r>
            <a:r>
              <a:rPr lang="en-US" sz="1200" dirty="0">
                <a:latin typeface="+mj-lt"/>
              </a:rPr>
              <a:t>Access weather information and forecasts</a:t>
            </a:r>
            <a:endParaRPr lang="en-US" sz="1200" b="1" dirty="0">
              <a:solidFill>
                <a:schemeClr val="accent2"/>
              </a:solidFill>
              <a:latin typeface="+mj-lt"/>
            </a:endParaRPr>
          </a:p>
          <a:p>
            <a:pPr>
              <a:lnSpc>
                <a:spcPct val="150000"/>
              </a:lnSpc>
            </a:pPr>
            <a:r>
              <a:rPr lang="en-US" sz="1200" b="1" dirty="0">
                <a:solidFill>
                  <a:srgbClr val="0EAE9F"/>
                </a:solidFill>
                <a:latin typeface="+mj-lt"/>
              </a:rPr>
              <a:t>Music – </a:t>
            </a:r>
            <a:r>
              <a:rPr lang="en-US" sz="1200" dirty="0">
                <a:latin typeface="+mj-lt"/>
              </a:rPr>
              <a:t>Play musical notes and select instrument</a:t>
            </a:r>
          </a:p>
          <a:p>
            <a:pPr>
              <a:lnSpc>
                <a:spcPct val="150000"/>
              </a:lnSpc>
            </a:pPr>
            <a:r>
              <a:rPr lang="en-US" sz="1200" b="1" dirty="0">
                <a:solidFill>
                  <a:srgbClr val="1BCFE9"/>
                </a:solidFill>
                <a:latin typeface="+mj-lt"/>
              </a:rPr>
              <a:t>More Sensors </a:t>
            </a:r>
            <a:r>
              <a:rPr lang="en-US" sz="1200" dirty="0">
                <a:latin typeface="+mj-lt"/>
              </a:rPr>
              <a:t>– Raw color values, acceleration</a:t>
            </a:r>
          </a:p>
          <a:p>
            <a:pPr>
              <a:lnSpc>
                <a:spcPct val="150000"/>
              </a:lnSpc>
            </a:pPr>
            <a:r>
              <a:rPr lang="en-US" sz="1200" b="1" dirty="0">
                <a:solidFill>
                  <a:srgbClr val="00B050"/>
                </a:solidFill>
                <a:latin typeface="+mj-lt"/>
              </a:rPr>
              <a:t>Music </a:t>
            </a:r>
            <a:r>
              <a:rPr lang="en-US" sz="1200" dirty="0">
                <a:latin typeface="+mj-lt"/>
              </a:rPr>
              <a:t>– Pick instruments and tempo</a:t>
            </a:r>
          </a:p>
          <a:p>
            <a:pPr>
              <a:lnSpc>
                <a:spcPct val="150000"/>
              </a:lnSpc>
            </a:pPr>
            <a:r>
              <a:rPr lang="en-US" sz="1200" b="1" dirty="0">
                <a:solidFill>
                  <a:srgbClr val="00B050"/>
                </a:solidFill>
                <a:latin typeface="+mj-lt"/>
              </a:rPr>
              <a:t>Line Graph </a:t>
            </a:r>
            <a:r>
              <a:rPr lang="en-US" sz="1200" dirty="0">
                <a:latin typeface="+mj-lt"/>
              </a:rPr>
              <a:t>- Datalogging</a:t>
            </a:r>
          </a:p>
          <a:p>
            <a:pPr>
              <a:lnSpc>
                <a:spcPct val="150000"/>
              </a:lnSpc>
            </a:pPr>
            <a:r>
              <a:rPr lang="en-US" sz="1200" b="1" dirty="0">
                <a:solidFill>
                  <a:srgbClr val="00B050"/>
                </a:solidFill>
                <a:latin typeface="+mj-lt"/>
              </a:rPr>
              <a:t>Display</a:t>
            </a:r>
            <a:r>
              <a:rPr lang="en-US" sz="1200" b="1" dirty="0">
                <a:latin typeface="+mj-lt"/>
              </a:rPr>
              <a:t> </a:t>
            </a:r>
            <a:r>
              <a:rPr lang="en-US" sz="1200" dirty="0">
                <a:latin typeface="+mj-lt"/>
              </a:rPr>
              <a:t>– Display images</a:t>
            </a:r>
          </a:p>
        </p:txBody>
      </p:sp>
    </p:spTree>
    <p:extLst>
      <p:ext uri="{BB962C8B-B14F-4D97-AF65-F5344CB8AC3E}">
        <p14:creationId xmlns:p14="http://schemas.microsoft.com/office/powerpoint/2010/main" val="183906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jack, design&#10;&#10;Description automatically generated">
            <a:extLst>
              <a:ext uri="{FF2B5EF4-FFF2-40B4-BE49-F238E27FC236}">
                <a16:creationId xmlns:a16="http://schemas.microsoft.com/office/drawing/2014/main" id="{9A011178-39B5-FEFE-5AA4-29730080886E}"/>
              </a:ext>
            </a:extLst>
          </p:cNvPr>
          <p:cNvPicPr>
            <a:picLocks noChangeAspect="1"/>
          </p:cNvPicPr>
          <p:nvPr/>
        </p:nvPicPr>
        <p:blipFill>
          <a:blip r:embed="rId2"/>
          <a:stretch>
            <a:fillRect/>
          </a:stretch>
        </p:blipFill>
        <p:spPr>
          <a:xfrm>
            <a:off x="343683" y="1273840"/>
            <a:ext cx="3771900" cy="2451100"/>
          </a:xfrm>
          <a:prstGeom prst="rect">
            <a:avLst/>
          </a:prstGeom>
        </p:spPr>
      </p:pic>
      <p:sp>
        <p:nvSpPr>
          <p:cNvPr id="3" name="Footer Placeholder 2">
            <a:extLst>
              <a:ext uri="{FF2B5EF4-FFF2-40B4-BE49-F238E27FC236}">
                <a16:creationId xmlns:a16="http://schemas.microsoft.com/office/drawing/2014/main" id="{8274A9D7-4E9F-472C-95EA-91C2B8CD75E5}"/>
              </a:ext>
            </a:extLst>
          </p:cNvPr>
          <p:cNvSpPr>
            <a:spLocks noGrp="1"/>
          </p:cNvSpPr>
          <p:nvPr>
            <p:ph type="ftr" sz="quarter" idx="11"/>
          </p:nvPr>
        </p:nvSpPr>
        <p:spPr>
          <a:xfrm>
            <a:off x="88409" y="6321349"/>
            <a:ext cx="4870585" cy="365125"/>
          </a:xfrm>
        </p:spPr>
        <p:txBody>
          <a:bodyPr/>
          <a:lstStyle/>
          <a:p>
            <a:r>
              <a:rPr lang="en-US" sz="900"/>
              <a:t>Copyright © 2023 Prime Lessons (primelessons.org) CC-BY-NC-SA.  (Last edit: 05/12/2023)</a:t>
            </a:r>
            <a:endParaRPr lang="en-US" sz="900" dirty="0"/>
          </a:p>
        </p:txBody>
      </p:sp>
      <p:sp>
        <p:nvSpPr>
          <p:cNvPr id="10" name="Slide Number Placeholder 9">
            <a:extLst>
              <a:ext uri="{FF2B5EF4-FFF2-40B4-BE49-F238E27FC236}">
                <a16:creationId xmlns:a16="http://schemas.microsoft.com/office/drawing/2014/main" id="{E2CC88A3-09F9-4E1F-89DD-765EDF348C19}"/>
              </a:ext>
            </a:extLst>
          </p:cNvPr>
          <p:cNvSpPr>
            <a:spLocks noGrp="1"/>
          </p:cNvSpPr>
          <p:nvPr>
            <p:ph type="sldNum" sz="quarter" idx="12"/>
          </p:nvPr>
        </p:nvSpPr>
        <p:spPr/>
        <p:txBody>
          <a:bodyPr/>
          <a:lstStyle/>
          <a:p>
            <a:fld id="{BBD74847-7BE4-4E4D-8159-51DF7B93C616}" type="slidenum">
              <a:rPr lang="en-US" smtClean="0"/>
              <a:t>14</a:t>
            </a:fld>
            <a:endParaRPr lang="en-US"/>
          </a:p>
        </p:txBody>
      </p:sp>
      <p:sp>
        <p:nvSpPr>
          <p:cNvPr id="2" name="Title 1">
            <a:extLst>
              <a:ext uri="{FF2B5EF4-FFF2-40B4-BE49-F238E27FC236}">
                <a16:creationId xmlns:a16="http://schemas.microsoft.com/office/drawing/2014/main" id="{96CEBAC3-6959-4251-9B4B-72854BE042DD}"/>
              </a:ext>
            </a:extLst>
          </p:cNvPr>
          <p:cNvSpPr>
            <a:spLocks noGrp="1"/>
          </p:cNvSpPr>
          <p:nvPr>
            <p:ph type="title"/>
          </p:nvPr>
        </p:nvSpPr>
        <p:spPr/>
        <p:txBody>
          <a:bodyPr/>
          <a:lstStyle/>
          <a:p>
            <a:r>
              <a:rPr lang="en-US" dirty="0" err="1"/>
              <a:t>DownloadING</a:t>
            </a:r>
            <a:r>
              <a:rPr lang="en-US" dirty="0"/>
              <a:t> CODE to YOUR HUB</a:t>
            </a:r>
          </a:p>
        </p:txBody>
      </p:sp>
      <p:sp>
        <p:nvSpPr>
          <p:cNvPr id="5" name="TextBox 4">
            <a:extLst>
              <a:ext uri="{FF2B5EF4-FFF2-40B4-BE49-F238E27FC236}">
                <a16:creationId xmlns:a16="http://schemas.microsoft.com/office/drawing/2014/main" id="{E41DDC58-F2EE-4021-A157-7BC00FA71B0F}"/>
              </a:ext>
            </a:extLst>
          </p:cNvPr>
          <p:cNvSpPr txBox="1"/>
          <p:nvPr/>
        </p:nvSpPr>
        <p:spPr>
          <a:xfrm>
            <a:off x="4288221" y="1235287"/>
            <a:ext cx="4686446" cy="2982355"/>
          </a:xfrm>
          <a:prstGeom prst="rect">
            <a:avLst/>
          </a:prstGeom>
          <a:noFill/>
        </p:spPr>
        <p:txBody>
          <a:bodyPr wrap="square" rtlCol="0">
            <a:spAutoFit/>
          </a:bodyPr>
          <a:lstStyle/>
          <a:p>
            <a:pPr marL="306000" indent="-306000" defTabSz="457200">
              <a:spcBef>
                <a:spcPct val="20000"/>
              </a:spcBef>
              <a:spcAft>
                <a:spcPts val="600"/>
              </a:spcAft>
              <a:buClr>
                <a:schemeClr val="accent2"/>
              </a:buClr>
              <a:buSzPct val="92000"/>
              <a:buFont typeface="Wingdings 2" charset="2"/>
              <a:buChar char=""/>
            </a:pPr>
            <a:r>
              <a:rPr lang="en-US" dirty="0">
                <a:solidFill>
                  <a:schemeClr val="tx2"/>
                </a:solidFill>
              </a:rPr>
              <a:t>Download: The program runs on the hub and can be run at any time with or without your PC</a:t>
            </a:r>
          </a:p>
          <a:p>
            <a:pPr marL="306000" lvl="1" indent="-306000" defTabSz="457200">
              <a:spcBef>
                <a:spcPct val="20000"/>
              </a:spcBef>
              <a:spcAft>
                <a:spcPts val="600"/>
              </a:spcAft>
              <a:buClr>
                <a:schemeClr val="accent2"/>
              </a:buClr>
              <a:buSzPct val="92000"/>
              <a:buFont typeface="Wingdings 2" charset="2"/>
              <a:buChar char=""/>
            </a:pPr>
            <a:r>
              <a:rPr lang="en-US" dirty="0">
                <a:solidFill>
                  <a:schemeClr val="tx2"/>
                </a:solidFill>
              </a:rPr>
              <a:t>Use the right arrow to select which slot you want to download your program to (0-19).</a:t>
            </a:r>
          </a:p>
          <a:p>
            <a:pPr marL="763200" lvl="2" indent="-306000" defTabSz="457200">
              <a:spcBef>
                <a:spcPct val="20000"/>
              </a:spcBef>
              <a:spcAft>
                <a:spcPts val="600"/>
              </a:spcAft>
              <a:buClr>
                <a:schemeClr val="accent2"/>
              </a:buClr>
              <a:buSzPct val="92000"/>
              <a:buFont typeface="Wingdings 2" charset="2"/>
              <a:buChar char=""/>
            </a:pPr>
            <a:r>
              <a:rPr lang="en-US" dirty="0">
                <a:solidFill>
                  <a:schemeClr val="tx2"/>
                </a:solidFill>
              </a:rPr>
              <a:t>Once the code is on your hub, you can use the arrow keys on your hub to pick the correct program number.</a:t>
            </a:r>
          </a:p>
          <a:p>
            <a:pPr marL="306000" indent="-306000" defTabSz="457200">
              <a:spcBef>
                <a:spcPct val="20000"/>
              </a:spcBef>
              <a:spcAft>
                <a:spcPts val="600"/>
              </a:spcAft>
              <a:buClr>
                <a:schemeClr val="accent2"/>
              </a:buClr>
              <a:buSzPct val="92000"/>
              <a:buFont typeface="Wingdings 2" charset="2"/>
              <a:buChar char=""/>
            </a:pPr>
            <a:endParaRPr lang="en-US" dirty="0">
              <a:solidFill>
                <a:schemeClr val="tx2"/>
              </a:solidFill>
            </a:endParaRPr>
          </a:p>
        </p:txBody>
      </p:sp>
      <p:sp>
        <p:nvSpPr>
          <p:cNvPr id="6" name="TextBox 5">
            <a:extLst>
              <a:ext uri="{FF2B5EF4-FFF2-40B4-BE49-F238E27FC236}">
                <a16:creationId xmlns:a16="http://schemas.microsoft.com/office/drawing/2014/main" id="{9BBC9047-C019-2D26-8E13-27928A898E4A}"/>
              </a:ext>
            </a:extLst>
          </p:cNvPr>
          <p:cNvSpPr txBox="1"/>
          <p:nvPr/>
        </p:nvSpPr>
        <p:spPr>
          <a:xfrm>
            <a:off x="137160" y="4983416"/>
            <a:ext cx="8784964" cy="1200329"/>
          </a:xfrm>
          <a:prstGeom prst="rect">
            <a:avLst/>
          </a:prstGeom>
          <a:noFill/>
        </p:spPr>
        <p:txBody>
          <a:bodyPr wrap="square" rtlCol="0">
            <a:spAutoFit/>
          </a:bodyPr>
          <a:lstStyle/>
          <a:p>
            <a:r>
              <a:rPr lang="en-US" dirty="0">
                <a:solidFill>
                  <a:srgbClr val="FF0000"/>
                </a:solidFill>
              </a:rPr>
              <a:t>Note:</a:t>
            </a:r>
            <a:r>
              <a:rPr lang="en-US" i="1" dirty="0">
                <a:solidFill>
                  <a:srgbClr val="FF0000"/>
                </a:solidFill>
              </a:rPr>
              <a:t> FIRST </a:t>
            </a:r>
            <a:r>
              <a:rPr lang="en-US" dirty="0">
                <a:solidFill>
                  <a:srgbClr val="FF0000"/>
                </a:solidFill>
              </a:rPr>
              <a:t>LEGO League Teams must Download code to their Hub.  At robot matches, they will play their code using the Hub. There is no current method to recover code from the Hub if you lose your saved file on your computer. Save often and keep backups of the code.</a:t>
            </a:r>
          </a:p>
        </p:txBody>
      </p:sp>
      <p:sp>
        <p:nvSpPr>
          <p:cNvPr id="9" name="Rectangle 8">
            <a:extLst>
              <a:ext uri="{FF2B5EF4-FFF2-40B4-BE49-F238E27FC236}">
                <a16:creationId xmlns:a16="http://schemas.microsoft.com/office/drawing/2014/main" id="{E36EA293-E0FC-C6D6-4990-E414BECC2403}"/>
              </a:ext>
            </a:extLst>
          </p:cNvPr>
          <p:cNvSpPr/>
          <p:nvPr/>
        </p:nvSpPr>
        <p:spPr>
          <a:xfrm>
            <a:off x="3509620" y="2431902"/>
            <a:ext cx="561814" cy="488515"/>
          </a:xfrm>
          <a:prstGeom prst="rect">
            <a:avLst/>
          </a:prstGeom>
          <a:noFill/>
          <a:ln w="28575"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9514FC-C0CF-329C-3FDD-6A3A42F9D79D}"/>
              </a:ext>
            </a:extLst>
          </p:cNvPr>
          <p:cNvSpPr/>
          <p:nvPr/>
        </p:nvSpPr>
        <p:spPr>
          <a:xfrm>
            <a:off x="3509620" y="3034497"/>
            <a:ext cx="561814" cy="488515"/>
          </a:xfrm>
          <a:prstGeom prst="rect">
            <a:avLst/>
          </a:prstGeom>
          <a:noFill/>
          <a:ln w="28575" cmpd="sng">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68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to HUB</a:t>
            </a:r>
          </a:p>
        </p:txBody>
      </p:sp>
      <p:sp>
        <p:nvSpPr>
          <p:cNvPr id="7" name="Content Placeholder 6"/>
          <p:cNvSpPr>
            <a:spLocks noGrp="1"/>
          </p:cNvSpPr>
          <p:nvPr>
            <p:ph idx="1"/>
          </p:nvPr>
        </p:nvSpPr>
        <p:spPr>
          <a:xfrm>
            <a:off x="3942080" y="1242219"/>
            <a:ext cx="5042427" cy="2756736"/>
          </a:xfrm>
        </p:spPr>
        <p:txBody>
          <a:bodyPr>
            <a:normAutofit lnSpcReduction="10000"/>
          </a:bodyPr>
          <a:lstStyle/>
          <a:p>
            <a:r>
              <a:rPr lang="en-US" dirty="0"/>
              <a:t>For both SPIKE Prime and Robot Inventor, the software will auto-connect to the Hub if you are using a USB cable</a:t>
            </a:r>
          </a:p>
          <a:p>
            <a:r>
              <a:rPr lang="en-US" dirty="0"/>
              <a:t>To connect over Bluetooth, click the connect icon in the software. (the small Hub icon)</a:t>
            </a:r>
          </a:p>
          <a:p>
            <a:r>
              <a:rPr lang="en-US" dirty="0"/>
              <a:t>Enable Bluetooth by pressing the Bluetooth button on the Hub.</a:t>
            </a:r>
          </a:p>
          <a:p>
            <a:r>
              <a:rPr lang="en-US" dirty="0"/>
              <a:t>Your Hub will show up in the list at the bottom. Select your Hub</a:t>
            </a:r>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p>
        </p:txBody>
      </p:sp>
      <p:sp>
        <p:nvSpPr>
          <p:cNvPr id="14" name="Slide Number Placeholder 13">
            <a:extLst>
              <a:ext uri="{FF2B5EF4-FFF2-40B4-BE49-F238E27FC236}">
                <a16:creationId xmlns:a16="http://schemas.microsoft.com/office/drawing/2014/main" id="{D318FC27-407A-4F8C-85FE-2F82CAB12653}"/>
              </a:ext>
            </a:extLst>
          </p:cNvPr>
          <p:cNvSpPr>
            <a:spLocks noGrp="1"/>
          </p:cNvSpPr>
          <p:nvPr>
            <p:ph type="sldNum" sz="quarter" idx="12"/>
          </p:nvPr>
        </p:nvSpPr>
        <p:spPr/>
        <p:txBody>
          <a:bodyPr/>
          <a:lstStyle/>
          <a:p>
            <a:fld id="{BBD74847-7BE4-4E4D-8159-51DF7B93C616}" type="slidenum">
              <a:rPr lang="en-US" smtClean="0"/>
              <a:t>15</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CBFBFD20-8788-404A-A81F-1B7603AF203A}"/>
              </a:ext>
            </a:extLst>
          </p:cNvPr>
          <p:cNvPicPr>
            <a:picLocks noChangeAspect="1"/>
          </p:cNvPicPr>
          <p:nvPr/>
        </p:nvPicPr>
        <p:blipFill>
          <a:blip r:embed="rId2"/>
          <a:stretch>
            <a:fillRect/>
          </a:stretch>
        </p:blipFill>
        <p:spPr>
          <a:xfrm>
            <a:off x="325073" y="2732173"/>
            <a:ext cx="3467100" cy="800100"/>
          </a:xfrm>
          <a:prstGeom prst="rect">
            <a:avLst/>
          </a:prstGeom>
        </p:spPr>
      </p:pic>
      <p:pic>
        <p:nvPicPr>
          <p:cNvPr id="9" name="Picture 8">
            <a:extLst>
              <a:ext uri="{FF2B5EF4-FFF2-40B4-BE49-F238E27FC236}">
                <a16:creationId xmlns:a16="http://schemas.microsoft.com/office/drawing/2014/main" id="{5C62D49D-4D76-A543-A4B2-8892E9DD2D35}"/>
              </a:ext>
            </a:extLst>
          </p:cNvPr>
          <p:cNvPicPr>
            <a:picLocks noChangeAspect="1"/>
          </p:cNvPicPr>
          <p:nvPr/>
        </p:nvPicPr>
        <p:blipFill>
          <a:blip r:embed="rId3"/>
          <a:stretch>
            <a:fillRect/>
          </a:stretch>
        </p:blipFill>
        <p:spPr>
          <a:xfrm>
            <a:off x="1569673" y="1498316"/>
            <a:ext cx="977900" cy="1016000"/>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241AFD25-FCAF-AA45-9922-243C242F8C96}"/>
              </a:ext>
            </a:extLst>
          </p:cNvPr>
          <p:cNvPicPr>
            <a:picLocks noChangeAspect="1"/>
          </p:cNvPicPr>
          <p:nvPr/>
        </p:nvPicPr>
        <p:blipFill rotWithShape="1">
          <a:blip r:embed="rId4"/>
          <a:srcRect l="27496" t="15052" r="32111"/>
          <a:stretch/>
        </p:blipFill>
        <p:spPr>
          <a:xfrm>
            <a:off x="1569673" y="3840510"/>
            <a:ext cx="1295374" cy="2043210"/>
          </a:xfrm>
          <a:prstGeom prst="rect">
            <a:avLst/>
          </a:prstGeom>
        </p:spPr>
      </p:pic>
      <p:sp>
        <p:nvSpPr>
          <p:cNvPr id="17" name="Oval 16">
            <a:extLst>
              <a:ext uri="{FF2B5EF4-FFF2-40B4-BE49-F238E27FC236}">
                <a16:creationId xmlns:a16="http://schemas.microsoft.com/office/drawing/2014/main" id="{64ADA368-6BFC-0946-9E1C-9D6F50AEB256}"/>
              </a:ext>
            </a:extLst>
          </p:cNvPr>
          <p:cNvSpPr/>
          <p:nvPr/>
        </p:nvSpPr>
        <p:spPr>
          <a:xfrm>
            <a:off x="2364853" y="4094592"/>
            <a:ext cx="317696" cy="3176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3ECA319-E4A4-8C4C-8E73-F017A930229B}"/>
              </a:ext>
            </a:extLst>
          </p:cNvPr>
          <p:cNvPicPr>
            <a:picLocks noChangeAspect="1"/>
          </p:cNvPicPr>
          <p:nvPr/>
        </p:nvPicPr>
        <p:blipFill>
          <a:blip r:embed="rId5"/>
          <a:stretch>
            <a:fillRect/>
          </a:stretch>
        </p:blipFill>
        <p:spPr>
          <a:xfrm>
            <a:off x="4958994" y="4034815"/>
            <a:ext cx="3310570" cy="1453262"/>
          </a:xfrm>
          <a:prstGeom prst="rect">
            <a:avLst/>
          </a:prstGeom>
        </p:spPr>
      </p:pic>
      <p:sp>
        <p:nvSpPr>
          <p:cNvPr id="3" name="TextBox 2">
            <a:extLst>
              <a:ext uri="{FF2B5EF4-FFF2-40B4-BE49-F238E27FC236}">
                <a16:creationId xmlns:a16="http://schemas.microsoft.com/office/drawing/2014/main" id="{D3BF03B5-40DE-ADFE-696B-7BEA9EFD2F5B}"/>
              </a:ext>
            </a:extLst>
          </p:cNvPr>
          <p:cNvSpPr txBox="1"/>
          <p:nvPr/>
        </p:nvSpPr>
        <p:spPr>
          <a:xfrm>
            <a:off x="162734" y="5702388"/>
            <a:ext cx="8892857" cy="646331"/>
          </a:xfrm>
          <a:prstGeom prst="rect">
            <a:avLst/>
          </a:prstGeom>
          <a:noFill/>
        </p:spPr>
        <p:txBody>
          <a:bodyPr wrap="square" rtlCol="0">
            <a:spAutoFit/>
          </a:bodyPr>
          <a:lstStyle/>
          <a:p>
            <a:r>
              <a:rPr lang="en-US" dirty="0">
                <a:solidFill>
                  <a:srgbClr val="FF0000"/>
                </a:solidFill>
              </a:rPr>
              <a:t>Note:</a:t>
            </a:r>
            <a:r>
              <a:rPr lang="en-US" i="1" dirty="0">
                <a:solidFill>
                  <a:srgbClr val="FF0000"/>
                </a:solidFill>
              </a:rPr>
              <a:t> FIRST </a:t>
            </a:r>
            <a:r>
              <a:rPr lang="en-US" dirty="0">
                <a:solidFill>
                  <a:srgbClr val="FF0000"/>
                </a:solidFill>
              </a:rPr>
              <a:t>LEGO League Teams will be asked to not use Bluetooth in competition areas. Bring a USB cable to events to modify your code.</a:t>
            </a:r>
          </a:p>
        </p:txBody>
      </p:sp>
    </p:spTree>
    <p:extLst>
      <p:ext uri="{BB962C8B-B14F-4D97-AF65-F5344CB8AC3E}">
        <p14:creationId xmlns:p14="http://schemas.microsoft.com/office/powerpoint/2010/main" val="149406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a:t>
            </a:r>
            <a:r>
              <a:rPr lang="en-US" sz="1600" dirty="0" err="1"/>
              <a:t>Seshan</a:t>
            </a:r>
            <a:r>
              <a:rPr lang="en-US" sz="1600" dirty="0"/>
              <a:t> for Prime 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16</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a:xfrm>
            <a:off x="155088" y="1140007"/>
            <a:ext cx="8831580" cy="2409220"/>
          </a:xfrm>
        </p:spPr>
        <p:txBody>
          <a:bodyPr/>
          <a:lstStyle/>
          <a:p>
            <a:r>
              <a:rPr lang="en-US" dirty="0"/>
              <a:t>Learn how the SPIKE Prime and Robot Inventor Hub operates</a:t>
            </a:r>
          </a:p>
          <a:p>
            <a:r>
              <a:rPr lang="en-US" dirty="0"/>
              <a:t>Learn about the main components of the SPIKE Prime and Robot Inventor Software</a:t>
            </a:r>
          </a:p>
          <a:p>
            <a:r>
              <a:rPr lang="en-US" dirty="0"/>
              <a:t>Learn how to connect your Hub</a:t>
            </a:r>
          </a:p>
          <a:p>
            <a:endParaRPr lang="en-US" dirty="0"/>
          </a:p>
          <a:p>
            <a:endParaRPr lang="en-US" dirty="0"/>
          </a:p>
        </p:txBody>
      </p:sp>
      <p:sp>
        <p:nvSpPr>
          <p:cNvPr id="4" name="Footer Placeholder 3"/>
          <p:cNvSpPr>
            <a:spLocks noGrp="1"/>
          </p:cNvSpPr>
          <p:nvPr>
            <p:ph type="ftr" sz="quarter" idx="11"/>
          </p:nvPr>
        </p:nvSpPr>
        <p:spPr/>
        <p:txBody>
          <a:bodyPr/>
          <a:lstStyle/>
          <a:p>
            <a:r>
              <a:rPr lang="en-US"/>
              <a:t>Copyright © 2023 Prime Lessons (primelessons.org) CC-BY-NC-SA.  (Last edit: 05/12/2023)</a:t>
            </a:r>
          </a:p>
        </p:txBody>
      </p:sp>
      <p:sp>
        <p:nvSpPr>
          <p:cNvPr id="7" name="Slide Number Placeholder 6">
            <a:extLst>
              <a:ext uri="{FF2B5EF4-FFF2-40B4-BE49-F238E27FC236}">
                <a16:creationId xmlns:a16="http://schemas.microsoft.com/office/drawing/2014/main" id="{8D64AAE4-28AB-4B08-8A92-91AD24C926BD}"/>
              </a:ext>
            </a:extLst>
          </p:cNvPr>
          <p:cNvSpPr>
            <a:spLocks noGrp="1"/>
          </p:cNvSpPr>
          <p:nvPr>
            <p:ph type="sldNum" sz="quarter" idx="12"/>
          </p:nvPr>
        </p:nvSpPr>
        <p:spPr/>
        <p:txBody>
          <a:bodyPr/>
          <a:lstStyle/>
          <a:p>
            <a:fld id="{BBD74847-7BE4-4E4D-8159-51DF7B93C616}" type="slidenum">
              <a:rPr lang="en-US" smtClean="0"/>
              <a:t>2</a:t>
            </a:fld>
            <a:endParaRPr lang="en-US"/>
          </a:p>
        </p:txBody>
      </p:sp>
    </p:spTree>
    <p:extLst>
      <p:ext uri="{BB962C8B-B14F-4D97-AF65-F5344CB8AC3E}">
        <p14:creationId xmlns:p14="http://schemas.microsoft.com/office/powerpoint/2010/main" val="67508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2CEFC7-B40F-C44C-BEC2-F2166FC26390}"/>
              </a:ext>
            </a:extLst>
          </p:cNvPr>
          <p:cNvPicPr>
            <a:picLocks noChangeAspect="1"/>
          </p:cNvPicPr>
          <p:nvPr/>
        </p:nvPicPr>
        <p:blipFill rotWithShape="1">
          <a:blip r:embed="rId2"/>
          <a:srcRect l="25466" r="25537"/>
          <a:stretch/>
        </p:blipFill>
        <p:spPr>
          <a:xfrm>
            <a:off x="4958994" y="1042338"/>
            <a:ext cx="3369460" cy="5157626"/>
          </a:xfrm>
          <a:prstGeom prst="rect">
            <a:avLst/>
          </a:prstGeom>
        </p:spPr>
      </p:pic>
      <p:sp>
        <p:nvSpPr>
          <p:cNvPr id="2" name="Title 1">
            <a:extLst>
              <a:ext uri="{FF2B5EF4-FFF2-40B4-BE49-F238E27FC236}">
                <a16:creationId xmlns:a16="http://schemas.microsoft.com/office/drawing/2014/main" id="{F88C1777-BCE1-486D-B560-B0FD7C446791}"/>
              </a:ext>
            </a:extLst>
          </p:cNvPr>
          <p:cNvSpPr>
            <a:spLocks noGrp="1"/>
          </p:cNvSpPr>
          <p:nvPr>
            <p:ph type="title"/>
          </p:nvPr>
        </p:nvSpPr>
        <p:spPr/>
        <p:txBody>
          <a:bodyPr/>
          <a:lstStyle/>
          <a:p>
            <a:r>
              <a:rPr lang="en-US" dirty="0"/>
              <a:t>The Hub Buttons</a:t>
            </a:r>
          </a:p>
        </p:txBody>
      </p:sp>
      <p:sp>
        <p:nvSpPr>
          <p:cNvPr id="3" name="Content Placeholder 2">
            <a:extLst>
              <a:ext uri="{FF2B5EF4-FFF2-40B4-BE49-F238E27FC236}">
                <a16:creationId xmlns:a16="http://schemas.microsoft.com/office/drawing/2014/main" id="{8B6C6FA2-631E-48F9-A6EB-1F02ED6D86AB}"/>
              </a:ext>
            </a:extLst>
          </p:cNvPr>
          <p:cNvSpPr>
            <a:spLocks noGrp="1"/>
          </p:cNvSpPr>
          <p:nvPr>
            <p:ph idx="1"/>
          </p:nvPr>
        </p:nvSpPr>
        <p:spPr>
          <a:xfrm>
            <a:off x="155088" y="1140006"/>
            <a:ext cx="4616937" cy="5082601"/>
          </a:xfrm>
        </p:spPr>
        <p:txBody>
          <a:bodyPr/>
          <a:lstStyle/>
          <a:p>
            <a:pPr marL="514350" indent="-514350">
              <a:buFont typeface="+mj-lt"/>
              <a:buAutoNum type="arabicPeriod"/>
            </a:pPr>
            <a:r>
              <a:rPr lang="en-US" dirty="0"/>
              <a:t>Put Hub in Bluetooth pairing mode</a:t>
            </a:r>
          </a:p>
          <a:p>
            <a:pPr marL="514350" indent="-514350">
              <a:buFont typeface="+mj-lt"/>
              <a:buAutoNum type="arabicPeriod"/>
            </a:pPr>
            <a:r>
              <a:rPr lang="en-US" dirty="0"/>
              <a:t>Left button for program navigation in home menu</a:t>
            </a:r>
          </a:p>
          <a:p>
            <a:pPr marL="514350" indent="-514350">
              <a:buFont typeface="+mj-lt"/>
              <a:buAutoNum type="arabicPeriod"/>
            </a:pPr>
            <a:r>
              <a:rPr lang="en-US" dirty="0"/>
              <a:t>Select program or exit program when running. Hold down for 5 seconds to power off. Turns on Hub.</a:t>
            </a:r>
          </a:p>
          <a:p>
            <a:pPr marL="514350" indent="-514350">
              <a:buFont typeface="+mj-lt"/>
              <a:buAutoNum type="arabicPeriod"/>
            </a:pPr>
            <a:r>
              <a:rPr lang="en-US" dirty="0"/>
              <a:t>Right button for program navigation</a:t>
            </a:r>
          </a:p>
          <a:p>
            <a:endParaRPr lang="en-US" dirty="0"/>
          </a:p>
        </p:txBody>
      </p:sp>
      <p:sp>
        <p:nvSpPr>
          <p:cNvPr id="4" name="Footer Placeholder 3">
            <a:extLst>
              <a:ext uri="{FF2B5EF4-FFF2-40B4-BE49-F238E27FC236}">
                <a16:creationId xmlns:a16="http://schemas.microsoft.com/office/drawing/2014/main" id="{5FA73FD9-1368-44E9-BD49-E5B171339410}"/>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13" name="Slide Number Placeholder 12">
            <a:extLst>
              <a:ext uri="{FF2B5EF4-FFF2-40B4-BE49-F238E27FC236}">
                <a16:creationId xmlns:a16="http://schemas.microsoft.com/office/drawing/2014/main" id="{0A3A62AB-539C-487E-B402-67368E049382}"/>
              </a:ext>
            </a:extLst>
          </p:cNvPr>
          <p:cNvSpPr>
            <a:spLocks noGrp="1"/>
          </p:cNvSpPr>
          <p:nvPr>
            <p:ph type="sldNum" sz="quarter" idx="12"/>
          </p:nvPr>
        </p:nvSpPr>
        <p:spPr/>
        <p:txBody>
          <a:bodyPr/>
          <a:lstStyle/>
          <a:p>
            <a:fld id="{BBD74847-7BE4-4E4D-8159-51DF7B93C616}" type="slidenum">
              <a:rPr lang="en-US" smtClean="0"/>
              <a:t>3</a:t>
            </a:fld>
            <a:endParaRPr lang="en-US"/>
          </a:p>
        </p:txBody>
      </p:sp>
      <p:sp>
        <p:nvSpPr>
          <p:cNvPr id="6" name="TextBox 5">
            <a:extLst>
              <a:ext uri="{FF2B5EF4-FFF2-40B4-BE49-F238E27FC236}">
                <a16:creationId xmlns:a16="http://schemas.microsoft.com/office/drawing/2014/main" id="{826DC838-9671-4D0F-945E-321D53EE2879}"/>
              </a:ext>
            </a:extLst>
          </p:cNvPr>
          <p:cNvSpPr txBox="1"/>
          <p:nvPr/>
        </p:nvSpPr>
        <p:spPr>
          <a:xfrm>
            <a:off x="6889326" y="1746198"/>
            <a:ext cx="274320" cy="584775"/>
          </a:xfrm>
          <a:prstGeom prst="rect">
            <a:avLst/>
          </a:prstGeom>
          <a:noFill/>
        </p:spPr>
        <p:txBody>
          <a:bodyPr wrap="square" rtlCol="0">
            <a:spAutoFit/>
          </a:bodyPr>
          <a:lstStyle/>
          <a:p>
            <a:pPr algn="ctr"/>
            <a:r>
              <a:rPr lang="en-US" sz="3200" dirty="0"/>
              <a:t>1</a:t>
            </a:r>
          </a:p>
        </p:txBody>
      </p:sp>
      <p:sp>
        <p:nvSpPr>
          <p:cNvPr id="7" name="TextBox 6">
            <a:extLst>
              <a:ext uri="{FF2B5EF4-FFF2-40B4-BE49-F238E27FC236}">
                <a16:creationId xmlns:a16="http://schemas.microsoft.com/office/drawing/2014/main" id="{A658FD10-DB25-4271-97FA-40A889486316}"/>
              </a:ext>
            </a:extLst>
          </p:cNvPr>
          <p:cNvSpPr txBox="1"/>
          <p:nvPr/>
        </p:nvSpPr>
        <p:spPr>
          <a:xfrm>
            <a:off x="5681047" y="4496798"/>
            <a:ext cx="274320" cy="584775"/>
          </a:xfrm>
          <a:prstGeom prst="rect">
            <a:avLst/>
          </a:prstGeom>
          <a:noFill/>
        </p:spPr>
        <p:txBody>
          <a:bodyPr wrap="square" rtlCol="0">
            <a:spAutoFit/>
          </a:bodyPr>
          <a:lstStyle/>
          <a:p>
            <a:pPr algn="ctr"/>
            <a:r>
              <a:rPr lang="en-US" sz="3200" dirty="0"/>
              <a:t>2</a:t>
            </a:r>
          </a:p>
        </p:txBody>
      </p:sp>
      <p:sp>
        <p:nvSpPr>
          <p:cNvPr id="8" name="TextBox 7">
            <a:extLst>
              <a:ext uri="{FF2B5EF4-FFF2-40B4-BE49-F238E27FC236}">
                <a16:creationId xmlns:a16="http://schemas.microsoft.com/office/drawing/2014/main" id="{DAEABBBE-776C-4E98-9713-10DC2F32E575}"/>
              </a:ext>
            </a:extLst>
          </p:cNvPr>
          <p:cNvSpPr txBox="1"/>
          <p:nvPr/>
        </p:nvSpPr>
        <p:spPr>
          <a:xfrm>
            <a:off x="6508997" y="4288889"/>
            <a:ext cx="274320" cy="584775"/>
          </a:xfrm>
          <a:prstGeom prst="rect">
            <a:avLst/>
          </a:prstGeom>
          <a:noFill/>
        </p:spPr>
        <p:txBody>
          <a:bodyPr wrap="square" rtlCol="0">
            <a:spAutoFit/>
          </a:bodyPr>
          <a:lstStyle/>
          <a:p>
            <a:pPr algn="ctr"/>
            <a:r>
              <a:rPr lang="en-US" sz="3200" dirty="0"/>
              <a:t>3</a:t>
            </a:r>
          </a:p>
        </p:txBody>
      </p:sp>
      <p:sp>
        <p:nvSpPr>
          <p:cNvPr id="9" name="TextBox 8">
            <a:extLst>
              <a:ext uri="{FF2B5EF4-FFF2-40B4-BE49-F238E27FC236}">
                <a16:creationId xmlns:a16="http://schemas.microsoft.com/office/drawing/2014/main" id="{55E9B965-DB0F-4CBC-916E-DC22CA9F9F73}"/>
              </a:ext>
            </a:extLst>
          </p:cNvPr>
          <p:cNvSpPr txBox="1"/>
          <p:nvPr/>
        </p:nvSpPr>
        <p:spPr>
          <a:xfrm>
            <a:off x="7300806" y="4561330"/>
            <a:ext cx="274320" cy="584775"/>
          </a:xfrm>
          <a:prstGeom prst="rect">
            <a:avLst/>
          </a:prstGeom>
          <a:noFill/>
        </p:spPr>
        <p:txBody>
          <a:bodyPr wrap="square" rtlCol="0">
            <a:spAutoFit/>
          </a:bodyPr>
          <a:lstStyle/>
          <a:p>
            <a:pPr algn="ctr"/>
            <a:r>
              <a:rPr lang="en-US" sz="3200" dirty="0"/>
              <a:t>4</a:t>
            </a:r>
          </a:p>
        </p:txBody>
      </p:sp>
    </p:spTree>
    <p:extLst>
      <p:ext uri="{BB962C8B-B14F-4D97-AF65-F5344CB8AC3E}">
        <p14:creationId xmlns:p14="http://schemas.microsoft.com/office/powerpoint/2010/main" val="390202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Related image">
            <a:extLst>
              <a:ext uri="{FF2B5EF4-FFF2-40B4-BE49-F238E27FC236}">
                <a16:creationId xmlns:a16="http://schemas.microsoft.com/office/drawing/2014/main" id="{0488D779-0750-4293-A78A-D4176F36C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622" y="1195092"/>
            <a:ext cx="4187389" cy="5071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8C1777-BCE1-486D-B560-B0FD7C446791}"/>
              </a:ext>
            </a:extLst>
          </p:cNvPr>
          <p:cNvSpPr>
            <a:spLocks noGrp="1"/>
          </p:cNvSpPr>
          <p:nvPr>
            <p:ph type="title"/>
          </p:nvPr>
        </p:nvSpPr>
        <p:spPr/>
        <p:txBody>
          <a:bodyPr/>
          <a:lstStyle/>
          <a:p>
            <a:r>
              <a:rPr lang="en-US" dirty="0"/>
              <a:t>The Hub screen</a:t>
            </a:r>
          </a:p>
        </p:txBody>
      </p:sp>
      <p:sp>
        <p:nvSpPr>
          <p:cNvPr id="3" name="Content Placeholder 2">
            <a:extLst>
              <a:ext uri="{FF2B5EF4-FFF2-40B4-BE49-F238E27FC236}">
                <a16:creationId xmlns:a16="http://schemas.microsoft.com/office/drawing/2014/main" id="{8B6C6FA2-631E-48F9-A6EB-1F02ED6D86AB}"/>
              </a:ext>
            </a:extLst>
          </p:cNvPr>
          <p:cNvSpPr>
            <a:spLocks noGrp="1"/>
          </p:cNvSpPr>
          <p:nvPr>
            <p:ph idx="1"/>
          </p:nvPr>
        </p:nvSpPr>
        <p:spPr>
          <a:xfrm>
            <a:off x="155088" y="1140006"/>
            <a:ext cx="4534534" cy="5082601"/>
          </a:xfrm>
        </p:spPr>
        <p:txBody>
          <a:bodyPr/>
          <a:lstStyle/>
          <a:p>
            <a:pPr marL="342900" indent="-342900">
              <a:buFont typeface="Arial" panose="020B0604020202020204" pitchFamily="34" charset="0"/>
              <a:buChar char="•"/>
            </a:pPr>
            <a:r>
              <a:rPr lang="en-US" dirty="0"/>
              <a:t>5x5 LED pixel matrix can be used to make designs, but also pick programs</a:t>
            </a:r>
          </a:p>
          <a:p>
            <a:pPr marL="342900" indent="-342900">
              <a:buFont typeface="Arial" panose="020B0604020202020204" pitchFamily="34" charset="0"/>
              <a:buChar char="•"/>
            </a:pPr>
            <a:r>
              <a:rPr lang="en-US" dirty="0"/>
              <a:t>Use the arrows and center button to navigate/launch programs</a:t>
            </a:r>
          </a:p>
          <a:p>
            <a:pPr marL="342900" indent="-342900">
              <a:buFont typeface="Arial" panose="020B0604020202020204" pitchFamily="34" charset="0"/>
              <a:buChar char="•"/>
            </a:pPr>
            <a:r>
              <a:rPr lang="en-US" dirty="0"/>
              <a:t>You can have a maximum of 20 programs</a:t>
            </a:r>
          </a:p>
        </p:txBody>
      </p:sp>
      <p:sp>
        <p:nvSpPr>
          <p:cNvPr id="4" name="Footer Placeholder 3">
            <a:extLst>
              <a:ext uri="{FF2B5EF4-FFF2-40B4-BE49-F238E27FC236}">
                <a16:creationId xmlns:a16="http://schemas.microsoft.com/office/drawing/2014/main" id="{5FA73FD9-1368-44E9-BD49-E5B171339410}"/>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5" name="Slide Number Placeholder 4">
            <a:extLst>
              <a:ext uri="{FF2B5EF4-FFF2-40B4-BE49-F238E27FC236}">
                <a16:creationId xmlns:a16="http://schemas.microsoft.com/office/drawing/2014/main" id="{C5A57F71-F991-434F-AE0B-B89C13252763}"/>
              </a:ext>
            </a:extLst>
          </p:cNvPr>
          <p:cNvSpPr>
            <a:spLocks noGrp="1"/>
          </p:cNvSpPr>
          <p:nvPr>
            <p:ph type="sldNum" sz="quarter" idx="12"/>
          </p:nvPr>
        </p:nvSpPr>
        <p:spPr/>
        <p:txBody>
          <a:bodyPr/>
          <a:lstStyle/>
          <a:p>
            <a:fld id="{BBD74847-7BE4-4E4D-8159-51DF7B93C616}" type="slidenum">
              <a:rPr lang="en-US" smtClean="0"/>
              <a:t>4</a:t>
            </a:fld>
            <a:endParaRPr lang="en-US"/>
          </a:p>
        </p:txBody>
      </p:sp>
      <p:pic>
        <p:nvPicPr>
          <p:cNvPr id="7" name="Picture 6">
            <a:extLst>
              <a:ext uri="{FF2B5EF4-FFF2-40B4-BE49-F238E27FC236}">
                <a16:creationId xmlns:a16="http://schemas.microsoft.com/office/drawing/2014/main" id="{8C274338-FA49-9B47-A5A2-0CD39BFE479D}"/>
              </a:ext>
            </a:extLst>
          </p:cNvPr>
          <p:cNvPicPr>
            <a:picLocks noChangeAspect="1"/>
          </p:cNvPicPr>
          <p:nvPr/>
        </p:nvPicPr>
        <p:blipFill>
          <a:blip r:embed="rId3"/>
          <a:stretch>
            <a:fillRect/>
          </a:stretch>
        </p:blipFill>
        <p:spPr>
          <a:xfrm>
            <a:off x="1273907" y="3496009"/>
            <a:ext cx="2093917" cy="2221985"/>
          </a:xfrm>
          <a:prstGeom prst="rect">
            <a:avLst/>
          </a:prstGeom>
        </p:spPr>
      </p:pic>
    </p:spTree>
    <p:extLst>
      <p:ext uri="{BB962C8B-B14F-4D97-AF65-F5344CB8AC3E}">
        <p14:creationId xmlns:p14="http://schemas.microsoft.com/office/powerpoint/2010/main" val="228197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1777-BCE1-486D-B560-B0FD7C446791}"/>
              </a:ext>
            </a:extLst>
          </p:cNvPr>
          <p:cNvSpPr>
            <a:spLocks noGrp="1"/>
          </p:cNvSpPr>
          <p:nvPr>
            <p:ph type="title"/>
          </p:nvPr>
        </p:nvSpPr>
        <p:spPr/>
        <p:txBody>
          <a:bodyPr/>
          <a:lstStyle/>
          <a:p>
            <a:r>
              <a:rPr lang="en-US" dirty="0"/>
              <a:t>Ports, Motors and sensors</a:t>
            </a:r>
          </a:p>
        </p:txBody>
      </p:sp>
      <p:sp>
        <p:nvSpPr>
          <p:cNvPr id="3" name="Content Placeholder 2">
            <a:extLst>
              <a:ext uri="{FF2B5EF4-FFF2-40B4-BE49-F238E27FC236}">
                <a16:creationId xmlns:a16="http://schemas.microsoft.com/office/drawing/2014/main" id="{8B6C6FA2-631E-48F9-A6EB-1F02ED6D86AB}"/>
              </a:ext>
            </a:extLst>
          </p:cNvPr>
          <p:cNvSpPr>
            <a:spLocks noGrp="1"/>
          </p:cNvSpPr>
          <p:nvPr>
            <p:ph idx="1"/>
          </p:nvPr>
        </p:nvSpPr>
        <p:spPr>
          <a:xfrm>
            <a:off x="175260" y="1242167"/>
            <a:ext cx="8675597" cy="2565462"/>
          </a:xfrm>
        </p:spPr>
        <p:txBody>
          <a:bodyPr>
            <a:normAutofit/>
          </a:bodyPr>
          <a:lstStyle/>
          <a:p>
            <a:pPr marL="342900" indent="-342900">
              <a:buFont typeface="Arial" panose="020B0604020202020204" pitchFamily="34" charset="0"/>
              <a:buChar char="•"/>
            </a:pPr>
            <a:r>
              <a:rPr lang="en-US" dirty="0"/>
              <a:t>The hub has 6 built-in ports (A-F)</a:t>
            </a:r>
          </a:p>
          <a:p>
            <a:pPr marL="342900" indent="-342900">
              <a:buFont typeface="Arial" panose="020B0604020202020204" pitchFamily="34" charset="0"/>
              <a:buChar char="•"/>
            </a:pPr>
            <a:r>
              <a:rPr lang="en-US" dirty="0"/>
              <a:t>Any port can be used for any motor or sensor</a:t>
            </a:r>
          </a:p>
          <a:p>
            <a:pPr marL="342900" indent="-342900">
              <a:buFont typeface="Arial" panose="020B0604020202020204" pitchFamily="34" charset="0"/>
              <a:buChar char="•"/>
            </a:pPr>
            <a:r>
              <a:rPr lang="en-US" dirty="0"/>
              <a:t>The main SPIKE Prime set comes with 1 Large Motor and 2 Medium Motors, 1 Force Sensor, 1 Distance Sensor, 1 Color Sensor, and a built-in 6-axis IMU (3-axis accelerometer + 3-axis gyro)</a:t>
            </a:r>
          </a:p>
          <a:p>
            <a:pPr marL="342900" indent="-342900">
              <a:buFont typeface="Arial" panose="020B0604020202020204" pitchFamily="34" charset="0"/>
              <a:buChar char="•"/>
            </a:pPr>
            <a:r>
              <a:rPr lang="en-US" dirty="0"/>
              <a:t>The Robot Inventor set comes with 4 Medium Motors, 1 Distance Sensor, 1 Color Sensor, and a built-in 6-axis IMU (3-axis accelerometer + 3-axis gyro)</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5FA73FD9-1368-44E9-BD49-E5B171339410}"/>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13" name="Slide Number Placeholder 12">
            <a:extLst>
              <a:ext uri="{FF2B5EF4-FFF2-40B4-BE49-F238E27FC236}">
                <a16:creationId xmlns:a16="http://schemas.microsoft.com/office/drawing/2014/main" id="{48256EEB-9930-4CE6-9F2C-0F8B5F9DA0A3}"/>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8" name="Picture 7">
            <a:extLst>
              <a:ext uri="{FF2B5EF4-FFF2-40B4-BE49-F238E27FC236}">
                <a16:creationId xmlns:a16="http://schemas.microsoft.com/office/drawing/2014/main" id="{76D54686-E457-174A-B149-3E437057FA96}"/>
              </a:ext>
            </a:extLst>
          </p:cNvPr>
          <p:cNvPicPr>
            <a:picLocks noChangeAspect="1"/>
          </p:cNvPicPr>
          <p:nvPr/>
        </p:nvPicPr>
        <p:blipFill>
          <a:blip r:embed="rId2"/>
          <a:stretch>
            <a:fillRect/>
          </a:stretch>
        </p:blipFill>
        <p:spPr>
          <a:xfrm>
            <a:off x="4513058" y="3518517"/>
            <a:ext cx="4062011" cy="3046508"/>
          </a:xfrm>
          <a:prstGeom prst="rect">
            <a:avLst/>
          </a:prstGeom>
        </p:spPr>
      </p:pic>
      <p:pic>
        <p:nvPicPr>
          <p:cNvPr id="10" name="Picture 9">
            <a:extLst>
              <a:ext uri="{FF2B5EF4-FFF2-40B4-BE49-F238E27FC236}">
                <a16:creationId xmlns:a16="http://schemas.microsoft.com/office/drawing/2014/main" id="{99213B07-DC60-AA4B-9423-D0415D5F3C52}"/>
              </a:ext>
            </a:extLst>
          </p:cNvPr>
          <p:cNvPicPr>
            <a:picLocks noChangeAspect="1"/>
          </p:cNvPicPr>
          <p:nvPr/>
        </p:nvPicPr>
        <p:blipFill>
          <a:blip r:embed="rId3"/>
          <a:stretch>
            <a:fillRect/>
          </a:stretch>
        </p:blipFill>
        <p:spPr>
          <a:xfrm>
            <a:off x="576400" y="3601590"/>
            <a:ext cx="3894601" cy="2920951"/>
          </a:xfrm>
          <a:prstGeom prst="rect">
            <a:avLst/>
          </a:prstGeom>
        </p:spPr>
      </p:pic>
    </p:spTree>
    <p:extLst>
      <p:ext uri="{BB962C8B-B14F-4D97-AF65-F5344CB8AC3E}">
        <p14:creationId xmlns:p14="http://schemas.microsoft.com/office/powerpoint/2010/main" val="232900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video game&#10;&#10;Description automatically generated with medium confidence">
            <a:extLst>
              <a:ext uri="{FF2B5EF4-FFF2-40B4-BE49-F238E27FC236}">
                <a16:creationId xmlns:a16="http://schemas.microsoft.com/office/drawing/2014/main" id="{FD8FCF39-EEE3-962F-932D-825171CEF9CE}"/>
              </a:ext>
            </a:extLst>
          </p:cNvPr>
          <p:cNvPicPr>
            <a:picLocks noChangeAspect="1"/>
          </p:cNvPicPr>
          <p:nvPr/>
        </p:nvPicPr>
        <p:blipFill>
          <a:blip r:embed="rId2"/>
          <a:stretch>
            <a:fillRect/>
          </a:stretch>
        </p:blipFill>
        <p:spPr>
          <a:xfrm>
            <a:off x="5223852" y="1340596"/>
            <a:ext cx="3754443" cy="3135497"/>
          </a:xfrm>
          <a:prstGeom prst="rect">
            <a:avLst/>
          </a:prstGeom>
        </p:spPr>
      </p:pic>
      <p:sp>
        <p:nvSpPr>
          <p:cNvPr id="2" name="Title 1">
            <a:extLst>
              <a:ext uri="{FF2B5EF4-FFF2-40B4-BE49-F238E27FC236}">
                <a16:creationId xmlns:a16="http://schemas.microsoft.com/office/drawing/2014/main" id="{4F69E3C6-D37F-47FF-AA5E-032BB19E39B3}"/>
              </a:ext>
            </a:extLst>
          </p:cNvPr>
          <p:cNvSpPr>
            <a:spLocks noGrp="1"/>
          </p:cNvSpPr>
          <p:nvPr>
            <p:ph type="title"/>
          </p:nvPr>
        </p:nvSpPr>
        <p:spPr/>
        <p:txBody>
          <a:bodyPr/>
          <a:lstStyle/>
          <a:p>
            <a:r>
              <a:rPr lang="en-US" dirty="0"/>
              <a:t>HOME MENU</a:t>
            </a:r>
          </a:p>
        </p:txBody>
      </p:sp>
      <p:sp>
        <p:nvSpPr>
          <p:cNvPr id="4" name="Footer Placeholder 3">
            <a:extLst>
              <a:ext uri="{FF2B5EF4-FFF2-40B4-BE49-F238E27FC236}">
                <a16:creationId xmlns:a16="http://schemas.microsoft.com/office/drawing/2014/main" id="{4AFA813E-5663-4E99-A0F2-6C2AF1CE0E8E}"/>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23" name="Slide Number Placeholder 22">
            <a:extLst>
              <a:ext uri="{FF2B5EF4-FFF2-40B4-BE49-F238E27FC236}">
                <a16:creationId xmlns:a16="http://schemas.microsoft.com/office/drawing/2014/main" id="{008AAAE2-119C-42A1-BF92-AB9F6F1A4264}"/>
              </a:ext>
            </a:extLst>
          </p:cNvPr>
          <p:cNvSpPr>
            <a:spLocks noGrp="1"/>
          </p:cNvSpPr>
          <p:nvPr>
            <p:ph type="sldNum" sz="quarter" idx="12"/>
          </p:nvPr>
        </p:nvSpPr>
        <p:spPr/>
        <p:txBody>
          <a:bodyPr/>
          <a:lstStyle/>
          <a:p>
            <a:fld id="{BBD74847-7BE4-4E4D-8159-51DF7B93C616}" type="slidenum">
              <a:rPr lang="en-US" smtClean="0"/>
              <a:t>6</a:t>
            </a:fld>
            <a:endParaRPr lang="en-US"/>
          </a:p>
        </p:txBody>
      </p:sp>
      <p:sp>
        <p:nvSpPr>
          <p:cNvPr id="17" name="TextBox 16">
            <a:extLst>
              <a:ext uri="{FF2B5EF4-FFF2-40B4-BE49-F238E27FC236}">
                <a16:creationId xmlns:a16="http://schemas.microsoft.com/office/drawing/2014/main" id="{30D35C18-D8A4-4B81-ACF3-0495D9906B03}"/>
              </a:ext>
            </a:extLst>
          </p:cNvPr>
          <p:cNvSpPr txBox="1"/>
          <p:nvPr/>
        </p:nvSpPr>
        <p:spPr>
          <a:xfrm>
            <a:off x="2992610" y="5842738"/>
            <a:ext cx="1881934" cy="338554"/>
          </a:xfrm>
          <a:prstGeom prst="rect">
            <a:avLst/>
          </a:prstGeom>
          <a:solidFill>
            <a:srgbClr val="FFD500"/>
          </a:solidFill>
          <a:ln>
            <a:noFill/>
          </a:ln>
        </p:spPr>
        <p:txBody>
          <a:bodyPr wrap="square" rtlCol="0">
            <a:spAutoFit/>
          </a:bodyPr>
          <a:lstStyle/>
          <a:p>
            <a:pPr algn="ctr"/>
            <a:r>
              <a:rPr lang="en-US" sz="1600" dirty="0"/>
              <a:t>Build Instructions</a:t>
            </a:r>
          </a:p>
        </p:txBody>
      </p:sp>
      <p:sp>
        <p:nvSpPr>
          <p:cNvPr id="19" name="TextBox 18">
            <a:extLst>
              <a:ext uri="{FF2B5EF4-FFF2-40B4-BE49-F238E27FC236}">
                <a16:creationId xmlns:a16="http://schemas.microsoft.com/office/drawing/2014/main" id="{24414765-ED99-7E47-B4C8-9E76F878B8E2}"/>
              </a:ext>
            </a:extLst>
          </p:cNvPr>
          <p:cNvSpPr txBox="1"/>
          <p:nvPr/>
        </p:nvSpPr>
        <p:spPr>
          <a:xfrm>
            <a:off x="7390358" y="4845766"/>
            <a:ext cx="1600233" cy="307777"/>
          </a:xfrm>
          <a:prstGeom prst="rect">
            <a:avLst/>
          </a:prstGeom>
          <a:solidFill>
            <a:srgbClr val="0EAE9F"/>
          </a:solidFill>
        </p:spPr>
        <p:txBody>
          <a:bodyPr wrap="square" rtlCol="0">
            <a:spAutoFit/>
          </a:bodyPr>
          <a:lstStyle/>
          <a:p>
            <a:pPr algn="ctr"/>
            <a:r>
              <a:rPr lang="en-US" sz="1400" dirty="0"/>
              <a:t>Free Coding Area</a:t>
            </a:r>
          </a:p>
        </p:txBody>
      </p:sp>
      <p:cxnSp>
        <p:nvCxnSpPr>
          <p:cNvPr id="37" name="Straight Arrow Connector 36">
            <a:extLst>
              <a:ext uri="{FF2B5EF4-FFF2-40B4-BE49-F238E27FC236}">
                <a16:creationId xmlns:a16="http://schemas.microsoft.com/office/drawing/2014/main" id="{63BCD76A-E0F7-F747-966F-95B3A6FB7197}"/>
              </a:ext>
            </a:extLst>
          </p:cNvPr>
          <p:cNvCxnSpPr>
            <a:cxnSpLocks/>
          </p:cNvCxnSpPr>
          <p:nvPr/>
        </p:nvCxnSpPr>
        <p:spPr>
          <a:xfrm flipV="1">
            <a:off x="8236372" y="4507460"/>
            <a:ext cx="0" cy="29308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2C7C804E-E5EC-724F-A97E-823F7CABC9BE}"/>
              </a:ext>
            </a:extLst>
          </p:cNvPr>
          <p:cNvSpPr txBox="1"/>
          <p:nvPr/>
        </p:nvSpPr>
        <p:spPr>
          <a:xfrm>
            <a:off x="6893384" y="5261605"/>
            <a:ext cx="2113451" cy="338554"/>
          </a:xfrm>
          <a:prstGeom prst="rect">
            <a:avLst/>
          </a:prstGeom>
          <a:solidFill>
            <a:srgbClr val="0EAE9F"/>
          </a:solidFill>
          <a:ln>
            <a:noFill/>
          </a:ln>
        </p:spPr>
        <p:txBody>
          <a:bodyPr wrap="square" rtlCol="0">
            <a:spAutoFit/>
          </a:bodyPr>
          <a:lstStyle/>
          <a:p>
            <a:pPr algn="ctr"/>
            <a:r>
              <a:rPr lang="en-US" sz="1600" dirty="0"/>
              <a:t>Open Saved Project</a:t>
            </a:r>
          </a:p>
        </p:txBody>
      </p:sp>
      <p:sp>
        <p:nvSpPr>
          <p:cNvPr id="40" name="TextBox 39">
            <a:extLst>
              <a:ext uri="{FF2B5EF4-FFF2-40B4-BE49-F238E27FC236}">
                <a16:creationId xmlns:a16="http://schemas.microsoft.com/office/drawing/2014/main" id="{6E25F7E3-FB92-2847-A85D-09094BDB8B51}"/>
              </a:ext>
            </a:extLst>
          </p:cNvPr>
          <p:cNvSpPr txBox="1"/>
          <p:nvPr/>
        </p:nvSpPr>
        <p:spPr>
          <a:xfrm>
            <a:off x="7316887" y="661910"/>
            <a:ext cx="1432262" cy="338554"/>
          </a:xfrm>
          <a:prstGeom prst="rect">
            <a:avLst/>
          </a:prstGeom>
          <a:solidFill>
            <a:srgbClr val="0EAE9F"/>
          </a:solidFill>
          <a:ln>
            <a:noFill/>
          </a:ln>
        </p:spPr>
        <p:txBody>
          <a:bodyPr wrap="square" rtlCol="0">
            <a:spAutoFit/>
          </a:bodyPr>
          <a:lstStyle/>
          <a:p>
            <a:pPr algn="ctr"/>
            <a:r>
              <a:rPr lang="en-US" sz="1600" dirty="0"/>
              <a:t>Help Menu</a:t>
            </a:r>
          </a:p>
        </p:txBody>
      </p:sp>
      <p:cxnSp>
        <p:nvCxnSpPr>
          <p:cNvPr id="41" name="Straight Arrow Connector 40">
            <a:extLst>
              <a:ext uri="{FF2B5EF4-FFF2-40B4-BE49-F238E27FC236}">
                <a16:creationId xmlns:a16="http://schemas.microsoft.com/office/drawing/2014/main" id="{7978ED40-B244-1040-91B1-B0C92ED297A5}"/>
              </a:ext>
            </a:extLst>
          </p:cNvPr>
          <p:cNvCxnSpPr>
            <a:cxnSpLocks/>
          </p:cNvCxnSpPr>
          <p:nvPr/>
        </p:nvCxnSpPr>
        <p:spPr>
          <a:xfrm flipV="1">
            <a:off x="7280422" y="4492261"/>
            <a:ext cx="0" cy="7069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DE9A8D3-C691-FE48-B5BE-9650F4000BD4}"/>
              </a:ext>
            </a:extLst>
          </p:cNvPr>
          <p:cNvCxnSpPr>
            <a:cxnSpLocks/>
          </p:cNvCxnSpPr>
          <p:nvPr/>
        </p:nvCxnSpPr>
        <p:spPr>
          <a:xfrm>
            <a:off x="8650054" y="1020629"/>
            <a:ext cx="0" cy="3696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C39F25A9-5B12-3443-A4FE-049A20050E76}"/>
              </a:ext>
            </a:extLst>
          </p:cNvPr>
          <p:cNvSpPr txBox="1"/>
          <p:nvPr/>
        </p:nvSpPr>
        <p:spPr>
          <a:xfrm>
            <a:off x="7316887" y="153178"/>
            <a:ext cx="1673704" cy="338554"/>
          </a:xfrm>
          <a:prstGeom prst="rect">
            <a:avLst/>
          </a:prstGeom>
          <a:solidFill>
            <a:srgbClr val="0EAE9F"/>
          </a:solidFill>
          <a:ln>
            <a:noFill/>
          </a:ln>
        </p:spPr>
        <p:txBody>
          <a:bodyPr wrap="square" rtlCol="0">
            <a:spAutoFit/>
          </a:bodyPr>
          <a:lstStyle/>
          <a:p>
            <a:pPr algn="ctr"/>
            <a:r>
              <a:rPr lang="en-US" sz="1600" dirty="0"/>
              <a:t>Build Instructions</a:t>
            </a:r>
          </a:p>
        </p:txBody>
      </p:sp>
      <p:pic>
        <p:nvPicPr>
          <p:cNvPr id="9" name="Picture 8" descr="A screenshot of a web page&#10;&#10;Description automatically generated with low confidence">
            <a:extLst>
              <a:ext uri="{FF2B5EF4-FFF2-40B4-BE49-F238E27FC236}">
                <a16:creationId xmlns:a16="http://schemas.microsoft.com/office/drawing/2014/main" id="{AC7DE983-C910-31B3-0578-C1D6C1B4FFB9}"/>
              </a:ext>
            </a:extLst>
          </p:cNvPr>
          <p:cNvPicPr>
            <a:picLocks noChangeAspect="1"/>
          </p:cNvPicPr>
          <p:nvPr/>
        </p:nvPicPr>
        <p:blipFill>
          <a:blip r:embed="rId3"/>
          <a:stretch>
            <a:fillRect/>
          </a:stretch>
        </p:blipFill>
        <p:spPr>
          <a:xfrm>
            <a:off x="145455" y="1381078"/>
            <a:ext cx="4914272" cy="4120390"/>
          </a:xfrm>
          <a:prstGeom prst="rect">
            <a:avLst/>
          </a:prstGeom>
        </p:spPr>
      </p:pic>
      <p:sp>
        <p:nvSpPr>
          <p:cNvPr id="16" name="TextBox 15">
            <a:extLst>
              <a:ext uri="{FF2B5EF4-FFF2-40B4-BE49-F238E27FC236}">
                <a16:creationId xmlns:a16="http://schemas.microsoft.com/office/drawing/2014/main" id="{3F9CC096-F86C-4EA9-B860-1C4C4A1E5F60}"/>
              </a:ext>
            </a:extLst>
          </p:cNvPr>
          <p:cNvSpPr txBox="1"/>
          <p:nvPr/>
        </p:nvSpPr>
        <p:spPr>
          <a:xfrm>
            <a:off x="606711" y="5814448"/>
            <a:ext cx="1881943" cy="338554"/>
          </a:xfrm>
          <a:prstGeom prst="rect">
            <a:avLst/>
          </a:prstGeom>
          <a:solidFill>
            <a:srgbClr val="FFD500"/>
          </a:solidFill>
          <a:ln>
            <a:noFill/>
          </a:ln>
        </p:spPr>
        <p:txBody>
          <a:bodyPr wrap="square" rtlCol="0">
            <a:spAutoFit/>
          </a:bodyPr>
          <a:lstStyle/>
          <a:p>
            <a:pPr algn="ctr"/>
            <a:r>
              <a:rPr lang="en-US" sz="1600" dirty="0"/>
              <a:t>Adding Units</a:t>
            </a:r>
          </a:p>
        </p:txBody>
      </p:sp>
      <p:cxnSp>
        <p:nvCxnSpPr>
          <p:cNvPr id="20" name="Straight Arrow Connector 19">
            <a:extLst>
              <a:ext uri="{FF2B5EF4-FFF2-40B4-BE49-F238E27FC236}">
                <a16:creationId xmlns:a16="http://schemas.microsoft.com/office/drawing/2014/main" id="{0B21A8DB-C374-4F43-B599-757040688CC2}"/>
              </a:ext>
            </a:extLst>
          </p:cNvPr>
          <p:cNvCxnSpPr>
            <a:cxnSpLocks/>
          </p:cNvCxnSpPr>
          <p:nvPr/>
        </p:nvCxnSpPr>
        <p:spPr>
          <a:xfrm flipV="1">
            <a:off x="1534484" y="5319487"/>
            <a:ext cx="0" cy="4418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E00CC77-5E79-1D8B-D5A1-4A07E4432541}"/>
              </a:ext>
            </a:extLst>
          </p:cNvPr>
          <p:cNvCxnSpPr>
            <a:cxnSpLocks/>
          </p:cNvCxnSpPr>
          <p:nvPr/>
        </p:nvCxnSpPr>
        <p:spPr>
          <a:xfrm flipV="1">
            <a:off x="3941973" y="5372588"/>
            <a:ext cx="0" cy="4418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C66317C-D5C3-964F-92CF-E2ABA278E96E}"/>
              </a:ext>
            </a:extLst>
          </p:cNvPr>
          <p:cNvSpPr txBox="1"/>
          <p:nvPr/>
        </p:nvSpPr>
        <p:spPr>
          <a:xfrm>
            <a:off x="145455" y="4495538"/>
            <a:ext cx="1341674" cy="338554"/>
          </a:xfrm>
          <a:prstGeom prst="rect">
            <a:avLst/>
          </a:prstGeom>
          <a:solidFill>
            <a:srgbClr val="FFD500"/>
          </a:solidFill>
          <a:ln>
            <a:noFill/>
          </a:ln>
        </p:spPr>
        <p:txBody>
          <a:bodyPr wrap="square" rtlCol="0">
            <a:spAutoFit/>
          </a:bodyPr>
          <a:lstStyle/>
          <a:p>
            <a:pPr algn="ctr"/>
            <a:r>
              <a:rPr lang="en-US" sz="1600" dirty="0"/>
              <a:t>Help Menu</a:t>
            </a:r>
          </a:p>
        </p:txBody>
      </p:sp>
      <p:cxnSp>
        <p:nvCxnSpPr>
          <p:cNvPr id="32" name="Straight Arrow Connector 31">
            <a:extLst>
              <a:ext uri="{FF2B5EF4-FFF2-40B4-BE49-F238E27FC236}">
                <a16:creationId xmlns:a16="http://schemas.microsoft.com/office/drawing/2014/main" id="{A9DB0816-5DFC-2B49-A4AB-EA851559E9D1}"/>
              </a:ext>
            </a:extLst>
          </p:cNvPr>
          <p:cNvCxnSpPr>
            <a:cxnSpLocks/>
          </p:cNvCxnSpPr>
          <p:nvPr/>
        </p:nvCxnSpPr>
        <p:spPr>
          <a:xfrm flipH="1">
            <a:off x="352099" y="4845718"/>
            <a:ext cx="417451" cy="1841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B1F25F4-6DB3-4BFE-A46B-134EC186DEBA}"/>
              </a:ext>
            </a:extLst>
          </p:cNvPr>
          <p:cNvSpPr txBox="1"/>
          <p:nvPr/>
        </p:nvSpPr>
        <p:spPr>
          <a:xfrm>
            <a:off x="1534483" y="3457039"/>
            <a:ext cx="2498889" cy="338554"/>
          </a:xfrm>
          <a:prstGeom prst="rect">
            <a:avLst/>
          </a:prstGeom>
          <a:solidFill>
            <a:srgbClr val="FFD500"/>
          </a:solidFill>
        </p:spPr>
        <p:txBody>
          <a:bodyPr wrap="square" rtlCol="0">
            <a:spAutoFit/>
          </a:bodyPr>
          <a:lstStyle/>
          <a:p>
            <a:pPr algn="ctr"/>
            <a:r>
              <a:rPr lang="en-US" sz="1600" dirty="0"/>
              <a:t>New and Recent Projects</a:t>
            </a:r>
          </a:p>
        </p:txBody>
      </p:sp>
      <p:cxnSp>
        <p:nvCxnSpPr>
          <p:cNvPr id="14" name="Straight Arrow Connector 13">
            <a:extLst>
              <a:ext uri="{FF2B5EF4-FFF2-40B4-BE49-F238E27FC236}">
                <a16:creationId xmlns:a16="http://schemas.microsoft.com/office/drawing/2014/main" id="{2D308A13-E063-426B-9CCB-CD2E8A81B6BB}"/>
              </a:ext>
            </a:extLst>
          </p:cNvPr>
          <p:cNvCxnSpPr>
            <a:cxnSpLocks/>
          </p:cNvCxnSpPr>
          <p:nvPr/>
        </p:nvCxnSpPr>
        <p:spPr>
          <a:xfrm flipH="1">
            <a:off x="1123776" y="3693337"/>
            <a:ext cx="41070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237F8DC-6677-79D5-77EC-A6C426AE864F}"/>
              </a:ext>
            </a:extLst>
          </p:cNvPr>
          <p:cNvCxnSpPr>
            <a:cxnSpLocks/>
          </p:cNvCxnSpPr>
          <p:nvPr/>
        </p:nvCxnSpPr>
        <p:spPr>
          <a:xfrm>
            <a:off x="8840032" y="466680"/>
            <a:ext cx="0" cy="9236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62BBE10-E1A8-5E0A-AAE7-BE071A0E4FE3}"/>
              </a:ext>
            </a:extLst>
          </p:cNvPr>
          <p:cNvSpPr txBox="1"/>
          <p:nvPr/>
        </p:nvSpPr>
        <p:spPr>
          <a:xfrm>
            <a:off x="5999973" y="5696692"/>
            <a:ext cx="2990618" cy="338554"/>
          </a:xfrm>
          <a:prstGeom prst="rect">
            <a:avLst/>
          </a:prstGeom>
          <a:solidFill>
            <a:srgbClr val="0EAE9F"/>
          </a:solidFill>
          <a:ln>
            <a:noFill/>
          </a:ln>
        </p:spPr>
        <p:txBody>
          <a:bodyPr wrap="square" rtlCol="0">
            <a:spAutoFit/>
          </a:bodyPr>
          <a:lstStyle/>
          <a:p>
            <a:pPr algn="ctr"/>
            <a:r>
              <a:rPr lang="en-US" sz="1600" dirty="0"/>
              <a:t>Bonus Models from Community</a:t>
            </a:r>
          </a:p>
        </p:txBody>
      </p:sp>
      <p:cxnSp>
        <p:nvCxnSpPr>
          <p:cNvPr id="36" name="Straight Arrow Connector 35">
            <a:extLst>
              <a:ext uri="{FF2B5EF4-FFF2-40B4-BE49-F238E27FC236}">
                <a16:creationId xmlns:a16="http://schemas.microsoft.com/office/drawing/2014/main" id="{5018B928-E95D-F51C-8828-9D018AF7CD08}"/>
              </a:ext>
            </a:extLst>
          </p:cNvPr>
          <p:cNvCxnSpPr>
            <a:cxnSpLocks/>
          </p:cNvCxnSpPr>
          <p:nvPr/>
        </p:nvCxnSpPr>
        <p:spPr>
          <a:xfrm flipV="1">
            <a:off x="6618630" y="4554691"/>
            <a:ext cx="0" cy="10454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1263FBCC-37F1-5571-6138-5E4B9E2D6907}"/>
              </a:ext>
            </a:extLst>
          </p:cNvPr>
          <p:cNvSpPr txBox="1"/>
          <p:nvPr/>
        </p:nvSpPr>
        <p:spPr>
          <a:xfrm>
            <a:off x="825962" y="1898702"/>
            <a:ext cx="1341674" cy="338554"/>
          </a:xfrm>
          <a:prstGeom prst="rect">
            <a:avLst/>
          </a:prstGeom>
          <a:solidFill>
            <a:srgbClr val="FFD500"/>
          </a:solidFill>
          <a:ln>
            <a:noFill/>
          </a:ln>
        </p:spPr>
        <p:txBody>
          <a:bodyPr wrap="square" rtlCol="0">
            <a:spAutoFit/>
          </a:bodyPr>
          <a:lstStyle/>
          <a:p>
            <a:pPr algn="ctr"/>
            <a:r>
              <a:rPr lang="en-US" sz="1600" dirty="0"/>
              <a:t>6 Tutorials</a:t>
            </a:r>
          </a:p>
        </p:txBody>
      </p:sp>
      <p:cxnSp>
        <p:nvCxnSpPr>
          <p:cNvPr id="44" name="Straight Arrow Connector 43">
            <a:extLst>
              <a:ext uri="{FF2B5EF4-FFF2-40B4-BE49-F238E27FC236}">
                <a16:creationId xmlns:a16="http://schemas.microsoft.com/office/drawing/2014/main" id="{CFAB54D6-BCDD-3454-BDCB-57DE97F9B84D}"/>
              </a:ext>
            </a:extLst>
          </p:cNvPr>
          <p:cNvCxnSpPr>
            <a:cxnSpLocks/>
          </p:cNvCxnSpPr>
          <p:nvPr/>
        </p:nvCxnSpPr>
        <p:spPr>
          <a:xfrm flipH="1">
            <a:off x="352099" y="2131633"/>
            <a:ext cx="41745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3E4672A-C35F-F7F8-30E2-CF3C55D2DE90}"/>
              </a:ext>
            </a:extLst>
          </p:cNvPr>
          <p:cNvCxnSpPr>
            <a:cxnSpLocks/>
          </p:cNvCxnSpPr>
          <p:nvPr/>
        </p:nvCxnSpPr>
        <p:spPr>
          <a:xfrm>
            <a:off x="921950" y="2284033"/>
            <a:ext cx="0" cy="6243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78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49D1-D8CE-4104-8CD2-A3E38BA36066}"/>
              </a:ext>
            </a:extLst>
          </p:cNvPr>
          <p:cNvSpPr>
            <a:spLocks noGrp="1"/>
          </p:cNvSpPr>
          <p:nvPr>
            <p:ph type="title"/>
          </p:nvPr>
        </p:nvSpPr>
        <p:spPr/>
        <p:txBody>
          <a:bodyPr/>
          <a:lstStyle/>
          <a:p>
            <a:r>
              <a:rPr lang="en-US" dirty="0"/>
              <a:t>ADDING NEW CONTENT</a:t>
            </a:r>
          </a:p>
        </p:txBody>
      </p:sp>
      <p:sp>
        <p:nvSpPr>
          <p:cNvPr id="4" name="Footer Placeholder 3">
            <a:extLst>
              <a:ext uri="{FF2B5EF4-FFF2-40B4-BE49-F238E27FC236}">
                <a16:creationId xmlns:a16="http://schemas.microsoft.com/office/drawing/2014/main" id="{4F171F5C-18E0-4D39-B373-8D21EE5D4F13}"/>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12" name="Slide Number Placeholder 11">
            <a:extLst>
              <a:ext uri="{FF2B5EF4-FFF2-40B4-BE49-F238E27FC236}">
                <a16:creationId xmlns:a16="http://schemas.microsoft.com/office/drawing/2014/main" id="{D685C14F-E41E-41AE-B56D-77FC79178131}"/>
              </a:ext>
            </a:extLst>
          </p:cNvPr>
          <p:cNvSpPr>
            <a:spLocks noGrp="1"/>
          </p:cNvSpPr>
          <p:nvPr>
            <p:ph type="sldNum" sz="quarter" idx="12"/>
          </p:nvPr>
        </p:nvSpPr>
        <p:spPr/>
        <p:txBody>
          <a:bodyPr/>
          <a:lstStyle/>
          <a:p>
            <a:fld id="{BBD74847-7BE4-4E4D-8159-51DF7B93C616}" type="slidenum">
              <a:rPr lang="en-US" smtClean="0"/>
              <a:t>7</a:t>
            </a:fld>
            <a:endParaRPr lang="en-US"/>
          </a:p>
        </p:txBody>
      </p:sp>
      <p:pic>
        <p:nvPicPr>
          <p:cNvPr id="10" name="Picture 9" descr="A screenshot of a cell phone&#10;&#10;Description automatically generated">
            <a:extLst>
              <a:ext uri="{FF2B5EF4-FFF2-40B4-BE49-F238E27FC236}">
                <a16:creationId xmlns:a16="http://schemas.microsoft.com/office/drawing/2014/main" id="{A68F8952-321D-420D-BAAE-6D704763496F}"/>
              </a:ext>
            </a:extLst>
          </p:cNvPr>
          <p:cNvPicPr>
            <a:picLocks noChangeAspect="1"/>
          </p:cNvPicPr>
          <p:nvPr/>
        </p:nvPicPr>
        <p:blipFill>
          <a:blip r:embed="rId2"/>
          <a:stretch>
            <a:fillRect/>
          </a:stretch>
        </p:blipFill>
        <p:spPr>
          <a:xfrm>
            <a:off x="372613" y="2670652"/>
            <a:ext cx="4257048" cy="3299842"/>
          </a:xfrm>
          <a:prstGeom prst="rect">
            <a:avLst/>
          </a:prstGeom>
          <a:ln w="28575">
            <a:solidFill>
              <a:srgbClr val="FFD500"/>
            </a:solidFill>
          </a:ln>
        </p:spPr>
      </p:pic>
      <p:sp>
        <p:nvSpPr>
          <p:cNvPr id="11" name="Content Placeholder 6">
            <a:extLst>
              <a:ext uri="{FF2B5EF4-FFF2-40B4-BE49-F238E27FC236}">
                <a16:creationId xmlns:a16="http://schemas.microsoft.com/office/drawing/2014/main" id="{4BAC5777-B605-4515-B3BC-5D1C170E3356}"/>
              </a:ext>
            </a:extLst>
          </p:cNvPr>
          <p:cNvSpPr txBox="1">
            <a:spLocks/>
          </p:cNvSpPr>
          <p:nvPr/>
        </p:nvSpPr>
        <p:spPr>
          <a:xfrm>
            <a:off x="175260" y="1234758"/>
            <a:ext cx="4629822" cy="169148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In SPIKE Prime, you can download new Units</a:t>
            </a:r>
          </a:p>
          <a:p>
            <a:r>
              <a:rPr lang="en-US" dirty="0"/>
              <a:t>The</a:t>
            </a:r>
            <a:r>
              <a:rPr lang="en-US" i="1" dirty="0"/>
              <a:t> FIRST </a:t>
            </a:r>
            <a:r>
              <a:rPr lang="en-US" dirty="0"/>
              <a:t>LEGO League Curriculum is called “Competition Ready’ </a:t>
            </a:r>
          </a:p>
        </p:txBody>
      </p:sp>
      <p:sp>
        <p:nvSpPr>
          <p:cNvPr id="13" name="Content Placeholder 6">
            <a:extLst>
              <a:ext uri="{FF2B5EF4-FFF2-40B4-BE49-F238E27FC236}">
                <a16:creationId xmlns:a16="http://schemas.microsoft.com/office/drawing/2014/main" id="{1990C9CA-3718-2B4E-8FFB-6A102A087780}"/>
              </a:ext>
            </a:extLst>
          </p:cNvPr>
          <p:cNvSpPr txBox="1">
            <a:spLocks/>
          </p:cNvSpPr>
          <p:nvPr/>
        </p:nvSpPr>
        <p:spPr>
          <a:xfrm>
            <a:off x="4958994" y="1208164"/>
            <a:ext cx="3630503" cy="1691481"/>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In Robot Inventor, you download new Further Activities for the main models or click on the Community Tab from the main screen</a:t>
            </a:r>
          </a:p>
        </p:txBody>
      </p:sp>
      <p:pic>
        <p:nvPicPr>
          <p:cNvPr id="3" name="Picture 2">
            <a:extLst>
              <a:ext uri="{FF2B5EF4-FFF2-40B4-BE49-F238E27FC236}">
                <a16:creationId xmlns:a16="http://schemas.microsoft.com/office/drawing/2014/main" id="{4BC819EE-6046-A246-9B7C-7C9F65711836}"/>
              </a:ext>
            </a:extLst>
          </p:cNvPr>
          <p:cNvPicPr>
            <a:picLocks noChangeAspect="1"/>
          </p:cNvPicPr>
          <p:nvPr/>
        </p:nvPicPr>
        <p:blipFill>
          <a:blip r:embed="rId3"/>
          <a:stretch>
            <a:fillRect/>
          </a:stretch>
        </p:blipFill>
        <p:spPr>
          <a:xfrm>
            <a:off x="4852589" y="2917461"/>
            <a:ext cx="3978630" cy="2732375"/>
          </a:xfrm>
          <a:prstGeom prst="rect">
            <a:avLst/>
          </a:prstGeom>
        </p:spPr>
      </p:pic>
    </p:spTree>
    <p:extLst>
      <p:ext uri="{BB962C8B-B14F-4D97-AF65-F5344CB8AC3E}">
        <p14:creationId xmlns:p14="http://schemas.microsoft.com/office/powerpoint/2010/main" val="2177412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hat&#10;&#10;Description automatically generated with medium confidence">
            <a:extLst>
              <a:ext uri="{FF2B5EF4-FFF2-40B4-BE49-F238E27FC236}">
                <a16:creationId xmlns:a16="http://schemas.microsoft.com/office/drawing/2014/main" id="{32EBFABD-3D88-A4B8-F12C-3825276D3CDC}"/>
              </a:ext>
            </a:extLst>
          </p:cNvPr>
          <p:cNvPicPr>
            <a:picLocks noChangeAspect="1"/>
          </p:cNvPicPr>
          <p:nvPr/>
        </p:nvPicPr>
        <p:blipFill>
          <a:blip r:embed="rId2"/>
          <a:stretch>
            <a:fillRect/>
          </a:stretch>
        </p:blipFill>
        <p:spPr>
          <a:xfrm>
            <a:off x="207095" y="1106910"/>
            <a:ext cx="5938326" cy="4875005"/>
          </a:xfrm>
          <a:prstGeom prst="rect">
            <a:avLst/>
          </a:prstGeom>
        </p:spPr>
      </p:pic>
      <p:sp>
        <p:nvSpPr>
          <p:cNvPr id="2" name="Title 1">
            <a:extLst>
              <a:ext uri="{FF2B5EF4-FFF2-40B4-BE49-F238E27FC236}">
                <a16:creationId xmlns:a16="http://schemas.microsoft.com/office/drawing/2014/main" id="{655AE1C8-66CE-494F-8271-949BFEC9E6E0}"/>
              </a:ext>
            </a:extLst>
          </p:cNvPr>
          <p:cNvSpPr>
            <a:spLocks noGrp="1"/>
          </p:cNvSpPr>
          <p:nvPr>
            <p:ph type="title"/>
          </p:nvPr>
        </p:nvSpPr>
        <p:spPr/>
        <p:txBody>
          <a:bodyPr/>
          <a:lstStyle/>
          <a:p>
            <a:r>
              <a:rPr lang="en-US" dirty="0"/>
              <a:t>SPIKE PRIME: Programming Canvas Essentials</a:t>
            </a:r>
          </a:p>
        </p:txBody>
      </p:sp>
      <p:sp>
        <p:nvSpPr>
          <p:cNvPr id="4" name="Footer Placeholder 3">
            <a:extLst>
              <a:ext uri="{FF2B5EF4-FFF2-40B4-BE49-F238E27FC236}">
                <a16:creationId xmlns:a16="http://schemas.microsoft.com/office/drawing/2014/main" id="{B61F6612-B6F1-43D2-87F1-6ED4A9C9A73B}"/>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60" name="Slide Number Placeholder 59">
            <a:extLst>
              <a:ext uri="{FF2B5EF4-FFF2-40B4-BE49-F238E27FC236}">
                <a16:creationId xmlns:a16="http://schemas.microsoft.com/office/drawing/2014/main" id="{08523197-9103-42D8-830F-8E9AFA0E5A55}"/>
              </a:ext>
            </a:extLst>
          </p:cNvPr>
          <p:cNvSpPr>
            <a:spLocks noGrp="1"/>
          </p:cNvSpPr>
          <p:nvPr>
            <p:ph type="sldNum" sz="quarter" idx="12"/>
          </p:nvPr>
        </p:nvSpPr>
        <p:spPr/>
        <p:txBody>
          <a:bodyPr/>
          <a:lstStyle/>
          <a:p>
            <a:fld id="{BBD74847-7BE4-4E4D-8159-51DF7B93C616}" type="slidenum">
              <a:rPr lang="en-US" smtClean="0"/>
              <a:t>8</a:t>
            </a:fld>
            <a:endParaRPr lang="en-US"/>
          </a:p>
        </p:txBody>
      </p:sp>
      <p:sp>
        <p:nvSpPr>
          <p:cNvPr id="7" name="TextBox 6">
            <a:extLst>
              <a:ext uri="{FF2B5EF4-FFF2-40B4-BE49-F238E27FC236}">
                <a16:creationId xmlns:a16="http://schemas.microsoft.com/office/drawing/2014/main" id="{3146A6B2-C7D0-426C-B999-D44B6A0B9912}"/>
              </a:ext>
            </a:extLst>
          </p:cNvPr>
          <p:cNvSpPr txBox="1"/>
          <p:nvPr/>
        </p:nvSpPr>
        <p:spPr>
          <a:xfrm>
            <a:off x="1898016" y="782606"/>
            <a:ext cx="1268937" cy="276999"/>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Opened Project</a:t>
            </a:r>
          </a:p>
        </p:txBody>
      </p:sp>
      <p:sp>
        <p:nvSpPr>
          <p:cNvPr id="9" name="TextBox 8">
            <a:extLst>
              <a:ext uri="{FF2B5EF4-FFF2-40B4-BE49-F238E27FC236}">
                <a16:creationId xmlns:a16="http://schemas.microsoft.com/office/drawing/2014/main" id="{DD6CFE40-FA59-4206-BEE1-06B7F815F117}"/>
              </a:ext>
            </a:extLst>
          </p:cNvPr>
          <p:cNvSpPr txBox="1"/>
          <p:nvPr/>
        </p:nvSpPr>
        <p:spPr>
          <a:xfrm>
            <a:off x="3396098" y="1488633"/>
            <a:ext cx="1525993" cy="830997"/>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Project Properties Rename Project or Move File to new location (i.e. Save as)</a:t>
            </a:r>
          </a:p>
        </p:txBody>
      </p:sp>
      <p:sp>
        <p:nvSpPr>
          <p:cNvPr id="10" name="TextBox 9">
            <a:extLst>
              <a:ext uri="{FF2B5EF4-FFF2-40B4-BE49-F238E27FC236}">
                <a16:creationId xmlns:a16="http://schemas.microsoft.com/office/drawing/2014/main" id="{E1AA083E-BF8E-4B89-8841-28691722838E}"/>
              </a:ext>
            </a:extLst>
          </p:cNvPr>
          <p:cNvSpPr txBox="1"/>
          <p:nvPr/>
        </p:nvSpPr>
        <p:spPr>
          <a:xfrm>
            <a:off x="180527" y="816799"/>
            <a:ext cx="1268937" cy="276999"/>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Back to Home</a:t>
            </a:r>
          </a:p>
        </p:txBody>
      </p:sp>
      <p:sp>
        <p:nvSpPr>
          <p:cNvPr id="11" name="TextBox 10">
            <a:extLst>
              <a:ext uri="{FF2B5EF4-FFF2-40B4-BE49-F238E27FC236}">
                <a16:creationId xmlns:a16="http://schemas.microsoft.com/office/drawing/2014/main" id="{B68DCF1B-0F66-4A0F-8473-8434C07B6EB9}"/>
              </a:ext>
            </a:extLst>
          </p:cNvPr>
          <p:cNvSpPr txBox="1"/>
          <p:nvPr/>
        </p:nvSpPr>
        <p:spPr>
          <a:xfrm>
            <a:off x="6567807" y="1127179"/>
            <a:ext cx="1525993" cy="276999"/>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New Project</a:t>
            </a:r>
          </a:p>
        </p:txBody>
      </p:sp>
      <p:cxnSp>
        <p:nvCxnSpPr>
          <p:cNvPr id="13" name="Elbow Connector 51">
            <a:extLst>
              <a:ext uri="{FF2B5EF4-FFF2-40B4-BE49-F238E27FC236}">
                <a16:creationId xmlns:a16="http://schemas.microsoft.com/office/drawing/2014/main" id="{148ACA4C-7F1A-4E8F-90CD-D5C9C4859F9C}"/>
              </a:ext>
            </a:extLst>
          </p:cNvPr>
          <p:cNvCxnSpPr>
            <a:cxnSpLocks/>
          </p:cNvCxnSpPr>
          <p:nvPr/>
        </p:nvCxnSpPr>
        <p:spPr>
          <a:xfrm rot="10800000">
            <a:off x="1598359" y="1306046"/>
            <a:ext cx="1797739" cy="550780"/>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58D9BDC-4A10-4DB1-AE95-2C492F0A1477}"/>
              </a:ext>
            </a:extLst>
          </p:cNvPr>
          <p:cNvSpPr/>
          <p:nvPr/>
        </p:nvSpPr>
        <p:spPr>
          <a:xfrm>
            <a:off x="222255" y="5649152"/>
            <a:ext cx="368583" cy="26824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687F404-6602-43F2-926D-13CF81EB7BF0}"/>
              </a:ext>
            </a:extLst>
          </p:cNvPr>
          <p:cNvSpPr txBox="1"/>
          <p:nvPr/>
        </p:nvSpPr>
        <p:spPr>
          <a:xfrm>
            <a:off x="708797" y="6030032"/>
            <a:ext cx="889562" cy="276999"/>
          </a:xfrm>
          <a:prstGeom prst="rect">
            <a:avLst/>
          </a:prstGeom>
          <a:solidFill>
            <a:schemeClr val="accent4"/>
          </a:solidFill>
          <a:ln w="28575">
            <a:noFill/>
          </a:ln>
        </p:spPr>
        <p:txBody>
          <a:bodyPr wrap="square" rtlCol="0">
            <a:spAutoFit/>
          </a:bodyPr>
          <a:lstStyle/>
          <a:p>
            <a:pPr algn="ctr"/>
            <a:r>
              <a:rPr lang="en-US" sz="1200" dirty="0">
                <a:solidFill>
                  <a:schemeClr val="bg1"/>
                </a:solidFill>
              </a:rPr>
              <a:t>Extensions</a:t>
            </a:r>
            <a:endParaRPr lang="en-US" sz="1400" dirty="0">
              <a:solidFill>
                <a:schemeClr val="bg1"/>
              </a:solidFill>
            </a:endParaRPr>
          </a:p>
        </p:txBody>
      </p:sp>
      <p:cxnSp>
        <p:nvCxnSpPr>
          <p:cNvPr id="40" name="Straight Arrow Connector 39">
            <a:extLst>
              <a:ext uri="{FF2B5EF4-FFF2-40B4-BE49-F238E27FC236}">
                <a16:creationId xmlns:a16="http://schemas.microsoft.com/office/drawing/2014/main" id="{703C7127-1D07-444E-96DC-B044C0294BC2}"/>
              </a:ext>
            </a:extLst>
          </p:cNvPr>
          <p:cNvCxnSpPr>
            <a:cxnSpLocks/>
            <a:stCxn id="15" idx="1"/>
          </p:cNvCxnSpPr>
          <p:nvPr/>
        </p:nvCxnSpPr>
        <p:spPr>
          <a:xfrm flipH="1" flipV="1">
            <a:off x="456331" y="5839931"/>
            <a:ext cx="252466" cy="3286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39669F6A-88B1-4AFA-9E8B-A651F251FBD7}"/>
              </a:ext>
            </a:extLst>
          </p:cNvPr>
          <p:cNvSpPr/>
          <p:nvPr/>
        </p:nvSpPr>
        <p:spPr>
          <a:xfrm>
            <a:off x="253443" y="1136623"/>
            <a:ext cx="337395" cy="26824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75653D5-5723-49B0-9AF0-BF0195C2560E}"/>
              </a:ext>
            </a:extLst>
          </p:cNvPr>
          <p:cNvSpPr/>
          <p:nvPr/>
        </p:nvSpPr>
        <p:spPr>
          <a:xfrm>
            <a:off x="1972375" y="1169718"/>
            <a:ext cx="520905" cy="1685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ED40676-E55E-437A-9A4F-3291867EF186}"/>
              </a:ext>
            </a:extLst>
          </p:cNvPr>
          <p:cNvSpPr/>
          <p:nvPr/>
        </p:nvSpPr>
        <p:spPr>
          <a:xfrm>
            <a:off x="1519917" y="1158589"/>
            <a:ext cx="156883" cy="1685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EC227A2-7ECD-40FD-8163-75B49B913738}"/>
              </a:ext>
            </a:extLst>
          </p:cNvPr>
          <p:cNvSpPr/>
          <p:nvPr/>
        </p:nvSpPr>
        <p:spPr>
          <a:xfrm>
            <a:off x="5963486" y="1158055"/>
            <a:ext cx="156883" cy="16857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E63DF35A-DE9C-439E-B74E-37906B4993E3}"/>
              </a:ext>
            </a:extLst>
          </p:cNvPr>
          <p:cNvCxnSpPr>
            <a:cxnSpLocks/>
          </p:cNvCxnSpPr>
          <p:nvPr/>
        </p:nvCxnSpPr>
        <p:spPr>
          <a:xfrm flipH="1">
            <a:off x="6265248" y="1249446"/>
            <a:ext cx="25806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3850E646-DD7D-4B3E-AD32-869214A83A04}"/>
              </a:ext>
            </a:extLst>
          </p:cNvPr>
          <p:cNvSpPr txBox="1"/>
          <p:nvPr/>
        </p:nvSpPr>
        <p:spPr>
          <a:xfrm>
            <a:off x="2727566" y="4377781"/>
            <a:ext cx="1426649" cy="646331"/>
          </a:xfrm>
          <a:prstGeom prst="rect">
            <a:avLst/>
          </a:prstGeom>
          <a:solidFill>
            <a:schemeClr val="accent4"/>
          </a:solidFill>
          <a:ln>
            <a:noFill/>
          </a:ln>
        </p:spPr>
        <p:txBody>
          <a:bodyPr wrap="square" rtlCol="0">
            <a:spAutoFit/>
          </a:bodyPr>
          <a:lstStyle/>
          <a:p>
            <a:pPr algn="ctr"/>
            <a:r>
              <a:rPr lang="en-US" dirty="0">
                <a:solidFill>
                  <a:schemeClr val="bg1"/>
                </a:solidFill>
              </a:rPr>
              <a:t>Programming Canvas</a:t>
            </a:r>
          </a:p>
        </p:txBody>
      </p:sp>
      <p:pic>
        <p:nvPicPr>
          <p:cNvPr id="23" name="Picture 22">
            <a:extLst>
              <a:ext uri="{FF2B5EF4-FFF2-40B4-BE49-F238E27FC236}">
                <a16:creationId xmlns:a16="http://schemas.microsoft.com/office/drawing/2014/main" id="{B9A91A42-43E2-2E42-B11A-35B34C98C887}"/>
              </a:ext>
            </a:extLst>
          </p:cNvPr>
          <p:cNvPicPr>
            <a:picLocks noChangeAspect="1"/>
          </p:cNvPicPr>
          <p:nvPr/>
        </p:nvPicPr>
        <p:blipFill>
          <a:blip r:embed="rId3"/>
          <a:stretch>
            <a:fillRect/>
          </a:stretch>
        </p:blipFill>
        <p:spPr>
          <a:xfrm>
            <a:off x="6410413" y="2385617"/>
            <a:ext cx="2487286" cy="1931896"/>
          </a:xfrm>
          <a:prstGeom prst="rect">
            <a:avLst/>
          </a:prstGeom>
          <a:ln w="28575">
            <a:solidFill>
              <a:srgbClr val="FFC000"/>
            </a:solidFill>
          </a:ln>
        </p:spPr>
      </p:pic>
      <p:sp>
        <p:nvSpPr>
          <p:cNvPr id="24" name="TextBox 23">
            <a:extLst>
              <a:ext uri="{FF2B5EF4-FFF2-40B4-BE49-F238E27FC236}">
                <a16:creationId xmlns:a16="http://schemas.microsoft.com/office/drawing/2014/main" id="{46E0CAD0-3E59-ED4C-988F-E9E5363AC0D2}"/>
              </a:ext>
            </a:extLst>
          </p:cNvPr>
          <p:cNvSpPr txBox="1"/>
          <p:nvPr/>
        </p:nvSpPr>
        <p:spPr>
          <a:xfrm>
            <a:off x="6392485" y="1850770"/>
            <a:ext cx="2487286" cy="461665"/>
          </a:xfrm>
          <a:prstGeom prst="rect">
            <a:avLst/>
          </a:prstGeom>
          <a:solidFill>
            <a:schemeClr val="accent4"/>
          </a:solidFill>
          <a:ln>
            <a:noFill/>
          </a:ln>
        </p:spPr>
        <p:txBody>
          <a:bodyPr wrap="square" rtlCol="0">
            <a:spAutoFit/>
          </a:bodyPr>
          <a:lstStyle/>
          <a:p>
            <a:pPr algn="ctr"/>
            <a:r>
              <a:rPr lang="en-US" sz="1200" dirty="0">
                <a:solidFill>
                  <a:schemeClr val="bg1"/>
                </a:solidFill>
              </a:rPr>
              <a:t>Connect to Hub and Access Hub Dashboard</a:t>
            </a:r>
          </a:p>
        </p:txBody>
      </p:sp>
      <p:sp>
        <p:nvSpPr>
          <p:cNvPr id="26" name="Rectangle 25">
            <a:extLst>
              <a:ext uri="{FF2B5EF4-FFF2-40B4-BE49-F238E27FC236}">
                <a16:creationId xmlns:a16="http://schemas.microsoft.com/office/drawing/2014/main" id="{CD1D3153-C05A-F349-BEE3-44437D0C78B9}"/>
              </a:ext>
            </a:extLst>
          </p:cNvPr>
          <p:cNvSpPr/>
          <p:nvPr/>
        </p:nvSpPr>
        <p:spPr>
          <a:xfrm>
            <a:off x="2130833" y="1404869"/>
            <a:ext cx="337395" cy="33799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Elbow Connector 51">
            <a:extLst>
              <a:ext uri="{FF2B5EF4-FFF2-40B4-BE49-F238E27FC236}">
                <a16:creationId xmlns:a16="http://schemas.microsoft.com/office/drawing/2014/main" id="{1F8CCE7E-FB10-3040-B6D1-4C2341085392}"/>
              </a:ext>
            </a:extLst>
          </p:cNvPr>
          <p:cNvCxnSpPr>
            <a:cxnSpLocks/>
            <a:stCxn id="23" idx="1"/>
            <a:endCxn id="26" idx="2"/>
          </p:cNvCxnSpPr>
          <p:nvPr/>
        </p:nvCxnSpPr>
        <p:spPr>
          <a:xfrm rot="10800000">
            <a:off x="2299531" y="1742869"/>
            <a:ext cx="4110882" cy="1608697"/>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772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A5863E-9CEE-824B-AE77-FA36FCC704FA}"/>
              </a:ext>
            </a:extLst>
          </p:cNvPr>
          <p:cNvPicPr>
            <a:picLocks noChangeAspect="1"/>
          </p:cNvPicPr>
          <p:nvPr/>
        </p:nvPicPr>
        <p:blipFill>
          <a:blip r:embed="rId2"/>
          <a:stretch>
            <a:fillRect/>
          </a:stretch>
        </p:blipFill>
        <p:spPr>
          <a:xfrm>
            <a:off x="278775" y="1173562"/>
            <a:ext cx="6199232" cy="5094313"/>
          </a:xfrm>
          <a:prstGeom prst="rect">
            <a:avLst/>
          </a:prstGeom>
        </p:spPr>
      </p:pic>
      <p:sp>
        <p:nvSpPr>
          <p:cNvPr id="2" name="Title 1">
            <a:extLst>
              <a:ext uri="{FF2B5EF4-FFF2-40B4-BE49-F238E27FC236}">
                <a16:creationId xmlns:a16="http://schemas.microsoft.com/office/drawing/2014/main" id="{655AE1C8-66CE-494F-8271-949BFEC9E6E0}"/>
              </a:ext>
            </a:extLst>
          </p:cNvPr>
          <p:cNvSpPr>
            <a:spLocks noGrp="1"/>
          </p:cNvSpPr>
          <p:nvPr>
            <p:ph type="title"/>
          </p:nvPr>
        </p:nvSpPr>
        <p:spPr/>
        <p:txBody>
          <a:bodyPr>
            <a:normAutofit fontScale="90000"/>
          </a:bodyPr>
          <a:lstStyle/>
          <a:p>
            <a:r>
              <a:rPr lang="en-US" dirty="0"/>
              <a:t>ROBOT INVENTOR: Programming </a:t>
            </a:r>
            <a:r>
              <a:rPr lang="en-US"/>
              <a:t>Canvas Essentials</a:t>
            </a:r>
            <a:endParaRPr lang="en-US" dirty="0"/>
          </a:p>
        </p:txBody>
      </p:sp>
      <p:sp>
        <p:nvSpPr>
          <p:cNvPr id="4" name="Footer Placeholder 3">
            <a:extLst>
              <a:ext uri="{FF2B5EF4-FFF2-40B4-BE49-F238E27FC236}">
                <a16:creationId xmlns:a16="http://schemas.microsoft.com/office/drawing/2014/main" id="{B61F6612-B6F1-43D2-87F1-6ED4A9C9A73B}"/>
              </a:ext>
            </a:extLst>
          </p:cNvPr>
          <p:cNvSpPr>
            <a:spLocks noGrp="1"/>
          </p:cNvSpPr>
          <p:nvPr>
            <p:ph type="ftr" sz="quarter" idx="11"/>
          </p:nvPr>
        </p:nvSpPr>
        <p:spPr/>
        <p:txBody>
          <a:bodyPr/>
          <a:lstStyle/>
          <a:p>
            <a:r>
              <a:rPr lang="en-US"/>
              <a:t>Copyright © 2023 Prime Lessons (primelessons.org) CC-BY-NC-SA.  (Last edit: 05/12/2023)</a:t>
            </a:r>
            <a:endParaRPr lang="en-US" dirty="0"/>
          </a:p>
        </p:txBody>
      </p:sp>
      <p:sp>
        <p:nvSpPr>
          <p:cNvPr id="60" name="Slide Number Placeholder 59">
            <a:extLst>
              <a:ext uri="{FF2B5EF4-FFF2-40B4-BE49-F238E27FC236}">
                <a16:creationId xmlns:a16="http://schemas.microsoft.com/office/drawing/2014/main" id="{08523197-9103-42D8-830F-8E9AFA0E5A55}"/>
              </a:ext>
            </a:extLst>
          </p:cNvPr>
          <p:cNvSpPr>
            <a:spLocks noGrp="1"/>
          </p:cNvSpPr>
          <p:nvPr>
            <p:ph type="sldNum" sz="quarter" idx="12"/>
          </p:nvPr>
        </p:nvSpPr>
        <p:spPr/>
        <p:txBody>
          <a:bodyPr/>
          <a:lstStyle/>
          <a:p>
            <a:fld id="{BBD74847-7BE4-4E4D-8159-51DF7B93C616}" type="slidenum">
              <a:rPr lang="en-US" smtClean="0"/>
              <a:t>9</a:t>
            </a:fld>
            <a:endParaRPr lang="en-US"/>
          </a:p>
        </p:txBody>
      </p:sp>
      <p:cxnSp>
        <p:nvCxnSpPr>
          <p:cNvPr id="8" name="Straight Arrow Connector 7">
            <a:extLst>
              <a:ext uri="{FF2B5EF4-FFF2-40B4-BE49-F238E27FC236}">
                <a16:creationId xmlns:a16="http://schemas.microsoft.com/office/drawing/2014/main" id="{F2924BB8-6207-44A5-8337-EEAE26BDAC88}"/>
              </a:ext>
            </a:extLst>
          </p:cNvPr>
          <p:cNvCxnSpPr>
            <a:cxnSpLocks/>
            <a:stCxn id="10" idx="3"/>
          </p:cNvCxnSpPr>
          <p:nvPr/>
        </p:nvCxnSpPr>
        <p:spPr>
          <a:xfrm flipH="1">
            <a:off x="8035045" y="4440536"/>
            <a:ext cx="352744" cy="1703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1AA083E-BF8E-4B89-8841-28691722838E}"/>
              </a:ext>
            </a:extLst>
          </p:cNvPr>
          <p:cNvSpPr txBox="1"/>
          <p:nvPr/>
        </p:nvSpPr>
        <p:spPr>
          <a:xfrm>
            <a:off x="6705794" y="4302036"/>
            <a:ext cx="1681995" cy="276999"/>
          </a:xfrm>
          <a:prstGeom prst="rect">
            <a:avLst/>
          </a:prstGeom>
          <a:solidFill>
            <a:srgbClr val="0EAE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Download Programs</a:t>
            </a:r>
          </a:p>
        </p:txBody>
      </p:sp>
      <p:sp>
        <p:nvSpPr>
          <p:cNvPr id="11" name="TextBox 10">
            <a:extLst>
              <a:ext uri="{FF2B5EF4-FFF2-40B4-BE49-F238E27FC236}">
                <a16:creationId xmlns:a16="http://schemas.microsoft.com/office/drawing/2014/main" id="{B68DCF1B-0F66-4A0F-8473-8434C07B6EB9}"/>
              </a:ext>
            </a:extLst>
          </p:cNvPr>
          <p:cNvSpPr txBox="1"/>
          <p:nvPr/>
        </p:nvSpPr>
        <p:spPr>
          <a:xfrm>
            <a:off x="6667022" y="1394518"/>
            <a:ext cx="2255102" cy="461665"/>
          </a:xfrm>
          <a:prstGeom prst="rect">
            <a:avLst/>
          </a:prstGeom>
          <a:solidFill>
            <a:srgbClr val="0EAE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Connect to Hub</a:t>
            </a:r>
          </a:p>
          <a:p>
            <a:pPr algn="ctr"/>
            <a:r>
              <a:rPr lang="en-US" sz="1200" dirty="0">
                <a:solidFill>
                  <a:schemeClr val="bg1"/>
                </a:solidFill>
              </a:rPr>
              <a:t>Access Hub Dashboard</a:t>
            </a:r>
          </a:p>
        </p:txBody>
      </p:sp>
      <p:sp>
        <p:nvSpPr>
          <p:cNvPr id="14" name="Rectangle 13">
            <a:extLst>
              <a:ext uri="{FF2B5EF4-FFF2-40B4-BE49-F238E27FC236}">
                <a16:creationId xmlns:a16="http://schemas.microsoft.com/office/drawing/2014/main" id="{D58D9BDC-4A10-4DB1-AE95-2C492F0A1477}"/>
              </a:ext>
            </a:extLst>
          </p:cNvPr>
          <p:cNvSpPr/>
          <p:nvPr/>
        </p:nvSpPr>
        <p:spPr>
          <a:xfrm>
            <a:off x="250943" y="5966860"/>
            <a:ext cx="368583" cy="268246"/>
          </a:xfrm>
          <a:prstGeom prst="rect">
            <a:avLst/>
          </a:prstGeom>
          <a:noFill/>
          <a:ln w="57150">
            <a:solidFill>
              <a:srgbClr val="0EA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687F404-6602-43F2-926D-13CF81EB7BF0}"/>
              </a:ext>
            </a:extLst>
          </p:cNvPr>
          <p:cNvSpPr txBox="1"/>
          <p:nvPr/>
        </p:nvSpPr>
        <p:spPr>
          <a:xfrm>
            <a:off x="2389884" y="5933834"/>
            <a:ext cx="889562" cy="276999"/>
          </a:xfrm>
          <a:prstGeom prst="rect">
            <a:avLst/>
          </a:prstGeom>
          <a:solidFill>
            <a:srgbClr val="0EAE9F"/>
          </a:solidFill>
          <a:ln w="28575">
            <a:noFill/>
          </a:ln>
        </p:spPr>
        <p:txBody>
          <a:bodyPr wrap="square" rtlCol="0">
            <a:spAutoFit/>
          </a:bodyPr>
          <a:lstStyle/>
          <a:p>
            <a:pPr algn="ctr"/>
            <a:r>
              <a:rPr lang="en-US" sz="1200" dirty="0">
                <a:solidFill>
                  <a:schemeClr val="bg1"/>
                </a:solidFill>
              </a:rPr>
              <a:t>Extensions</a:t>
            </a:r>
            <a:endParaRPr lang="en-US" sz="1400" dirty="0">
              <a:solidFill>
                <a:schemeClr val="bg1"/>
              </a:solidFill>
            </a:endParaRPr>
          </a:p>
        </p:txBody>
      </p:sp>
      <p:cxnSp>
        <p:nvCxnSpPr>
          <p:cNvPr id="40" name="Straight Arrow Connector 39">
            <a:extLst>
              <a:ext uri="{FF2B5EF4-FFF2-40B4-BE49-F238E27FC236}">
                <a16:creationId xmlns:a16="http://schemas.microsoft.com/office/drawing/2014/main" id="{703C7127-1D07-444E-96DC-B044C0294BC2}"/>
              </a:ext>
            </a:extLst>
          </p:cNvPr>
          <p:cNvCxnSpPr>
            <a:cxnSpLocks/>
          </p:cNvCxnSpPr>
          <p:nvPr/>
        </p:nvCxnSpPr>
        <p:spPr>
          <a:xfrm flipH="1">
            <a:off x="661818" y="6072334"/>
            <a:ext cx="172806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39669F6A-88B1-4AFA-9E8B-A651F251FBD7}"/>
              </a:ext>
            </a:extLst>
          </p:cNvPr>
          <p:cNvSpPr/>
          <p:nvPr/>
        </p:nvSpPr>
        <p:spPr>
          <a:xfrm>
            <a:off x="236484" y="1163876"/>
            <a:ext cx="337395" cy="268246"/>
          </a:xfrm>
          <a:prstGeom prst="rect">
            <a:avLst/>
          </a:prstGeom>
          <a:noFill/>
          <a:ln w="57150">
            <a:solidFill>
              <a:srgbClr val="0EA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EC227A2-7ECD-40FD-8163-75B49B913738}"/>
              </a:ext>
            </a:extLst>
          </p:cNvPr>
          <p:cNvSpPr/>
          <p:nvPr/>
        </p:nvSpPr>
        <p:spPr>
          <a:xfrm>
            <a:off x="6164980" y="1459329"/>
            <a:ext cx="291622" cy="332045"/>
          </a:xfrm>
          <a:prstGeom prst="rect">
            <a:avLst/>
          </a:prstGeom>
          <a:noFill/>
          <a:ln w="57150">
            <a:solidFill>
              <a:srgbClr val="0EA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850E646-DD7D-4B3E-AD32-869214A83A04}"/>
              </a:ext>
            </a:extLst>
          </p:cNvPr>
          <p:cNvSpPr txBox="1"/>
          <p:nvPr/>
        </p:nvSpPr>
        <p:spPr>
          <a:xfrm>
            <a:off x="3532345" y="3397552"/>
            <a:ext cx="1426649" cy="646331"/>
          </a:xfrm>
          <a:prstGeom prst="rect">
            <a:avLst/>
          </a:prstGeom>
          <a:solidFill>
            <a:srgbClr val="0EAE9F"/>
          </a:solidFill>
          <a:ln>
            <a:noFill/>
          </a:ln>
        </p:spPr>
        <p:txBody>
          <a:bodyPr wrap="square" rtlCol="0">
            <a:spAutoFit/>
          </a:bodyPr>
          <a:lstStyle/>
          <a:p>
            <a:pPr algn="ctr"/>
            <a:r>
              <a:rPr lang="en-US" dirty="0">
                <a:solidFill>
                  <a:schemeClr val="bg1"/>
                </a:solidFill>
              </a:rPr>
              <a:t>Programming Canvas</a:t>
            </a:r>
          </a:p>
        </p:txBody>
      </p:sp>
      <p:sp>
        <p:nvSpPr>
          <p:cNvPr id="22" name="TextBox 21">
            <a:extLst>
              <a:ext uri="{FF2B5EF4-FFF2-40B4-BE49-F238E27FC236}">
                <a16:creationId xmlns:a16="http://schemas.microsoft.com/office/drawing/2014/main" id="{766E9020-2EB8-5642-B83B-58F6BC1041C1}"/>
              </a:ext>
            </a:extLst>
          </p:cNvPr>
          <p:cNvSpPr txBox="1"/>
          <p:nvPr/>
        </p:nvSpPr>
        <p:spPr>
          <a:xfrm>
            <a:off x="2979021" y="1224310"/>
            <a:ext cx="1268937" cy="276999"/>
          </a:xfrm>
          <a:prstGeom prst="rect">
            <a:avLst/>
          </a:prstGeom>
          <a:solidFill>
            <a:srgbClr val="0EAE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Opened Project</a:t>
            </a:r>
          </a:p>
        </p:txBody>
      </p:sp>
      <p:sp>
        <p:nvSpPr>
          <p:cNvPr id="23" name="TextBox 22">
            <a:extLst>
              <a:ext uri="{FF2B5EF4-FFF2-40B4-BE49-F238E27FC236}">
                <a16:creationId xmlns:a16="http://schemas.microsoft.com/office/drawing/2014/main" id="{19C5F363-4043-7943-AAF1-A29974F05D57}"/>
              </a:ext>
            </a:extLst>
          </p:cNvPr>
          <p:cNvSpPr txBox="1"/>
          <p:nvPr/>
        </p:nvSpPr>
        <p:spPr>
          <a:xfrm>
            <a:off x="3150019" y="2797260"/>
            <a:ext cx="2379949" cy="461665"/>
          </a:xfrm>
          <a:prstGeom prst="rect">
            <a:avLst/>
          </a:prstGeom>
          <a:solidFill>
            <a:srgbClr val="0EAE9F"/>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dirty="0">
                <a:solidFill>
                  <a:schemeClr val="bg1"/>
                </a:solidFill>
              </a:rPr>
              <a:t>Project Properties Rename Project or Save As</a:t>
            </a:r>
          </a:p>
        </p:txBody>
      </p:sp>
      <p:cxnSp>
        <p:nvCxnSpPr>
          <p:cNvPr id="24" name="Elbow Connector 51">
            <a:extLst>
              <a:ext uri="{FF2B5EF4-FFF2-40B4-BE49-F238E27FC236}">
                <a16:creationId xmlns:a16="http://schemas.microsoft.com/office/drawing/2014/main" id="{57307715-EB4B-644E-9D4F-976F2879307E}"/>
              </a:ext>
            </a:extLst>
          </p:cNvPr>
          <p:cNvCxnSpPr>
            <a:cxnSpLocks/>
          </p:cNvCxnSpPr>
          <p:nvPr/>
        </p:nvCxnSpPr>
        <p:spPr>
          <a:xfrm rot="10800000">
            <a:off x="963889" y="1552057"/>
            <a:ext cx="2187086" cy="1484834"/>
          </a:xfrm>
          <a:prstGeom prst="bentConnector3">
            <a:avLst>
              <a:gd name="adj1" fmla="val 8389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9" name="Picture 28" descr="A screenshot of a cell phone&#10;&#10;Description automatically generated">
            <a:extLst>
              <a:ext uri="{FF2B5EF4-FFF2-40B4-BE49-F238E27FC236}">
                <a16:creationId xmlns:a16="http://schemas.microsoft.com/office/drawing/2014/main" id="{80CBAFD3-810F-BE4C-96FD-6AE988871A1B}"/>
              </a:ext>
            </a:extLst>
          </p:cNvPr>
          <p:cNvPicPr>
            <a:picLocks noChangeAspect="1"/>
          </p:cNvPicPr>
          <p:nvPr/>
        </p:nvPicPr>
        <p:blipFill>
          <a:blip r:embed="rId3"/>
          <a:stretch>
            <a:fillRect/>
          </a:stretch>
        </p:blipFill>
        <p:spPr>
          <a:xfrm>
            <a:off x="6681481" y="1914871"/>
            <a:ext cx="2240643" cy="1684157"/>
          </a:xfrm>
          <a:prstGeom prst="rect">
            <a:avLst/>
          </a:prstGeom>
        </p:spPr>
      </p:pic>
      <p:pic>
        <p:nvPicPr>
          <p:cNvPr id="30" name="Picture 29">
            <a:extLst>
              <a:ext uri="{FF2B5EF4-FFF2-40B4-BE49-F238E27FC236}">
                <a16:creationId xmlns:a16="http://schemas.microsoft.com/office/drawing/2014/main" id="{3530CC2C-81FC-404C-98FA-7F4DF0D06BE3}"/>
              </a:ext>
            </a:extLst>
          </p:cNvPr>
          <p:cNvPicPr>
            <a:picLocks noChangeAspect="1"/>
          </p:cNvPicPr>
          <p:nvPr/>
        </p:nvPicPr>
        <p:blipFill rotWithShape="1">
          <a:blip r:embed="rId4"/>
          <a:srcRect r="12205" b="19469"/>
          <a:stretch/>
        </p:blipFill>
        <p:spPr>
          <a:xfrm>
            <a:off x="6705794" y="4623097"/>
            <a:ext cx="1681995" cy="1637177"/>
          </a:xfrm>
          <a:prstGeom prst="rect">
            <a:avLst/>
          </a:prstGeom>
        </p:spPr>
      </p:pic>
      <p:sp>
        <p:nvSpPr>
          <p:cNvPr id="41" name="Rectangle 40">
            <a:extLst>
              <a:ext uri="{FF2B5EF4-FFF2-40B4-BE49-F238E27FC236}">
                <a16:creationId xmlns:a16="http://schemas.microsoft.com/office/drawing/2014/main" id="{EAA7BE71-9BCE-CA45-9AF8-A2191A6B2DB6}"/>
              </a:ext>
            </a:extLst>
          </p:cNvPr>
          <p:cNvSpPr/>
          <p:nvPr/>
        </p:nvSpPr>
        <p:spPr>
          <a:xfrm>
            <a:off x="5244743" y="5814112"/>
            <a:ext cx="368583" cy="453763"/>
          </a:xfrm>
          <a:prstGeom prst="rect">
            <a:avLst/>
          </a:prstGeom>
          <a:noFill/>
          <a:ln w="57150">
            <a:solidFill>
              <a:srgbClr val="0EA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45976"/>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1120</TotalTime>
  <Words>1389</Words>
  <Application>Microsoft Macintosh PowerPoint</Application>
  <PresentationFormat>On-screen Show (4:3)</PresentationFormat>
  <Paragraphs>163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Gill Sans MT</vt:lpstr>
      <vt:lpstr>Helvetica Neue</vt:lpstr>
      <vt:lpstr>Wingdings 2</vt:lpstr>
      <vt:lpstr>Dividend</vt:lpstr>
      <vt:lpstr>Introduction to SPIKE PRIME/ ROBOT INVENTOR HUB &amp; software</vt:lpstr>
      <vt:lpstr>Lesson Objectives</vt:lpstr>
      <vt:lpstr>The Hub Buttons</vt:lpstr>
      <vt:lpstr>The Hub screen</vt:lpstr>
      <vt:lpstr>Ports, Motors and sensors</vt:lpstr>
      <vt:lpstr>HOME MENU</vt:lpstr>
      <vt:lpstr>ADDING NEW CONTENT</vt:lpstr>
      <vt:lpstr>SPIKE PRIME: Programming Canvas Essentials</vt:lpstr>
      <vt:lpstr>ROBOT INVENTOR: Programming Canvas Essentials</vt:lpstr>
      <vt:lpstr>EXTENSIONS:  ADDING MORE BLOCKS</vt:lpstr>
      <vt:lpstr>Programming Canvas</vt:lpstr>
      <vt:lpstr>HUB DASHBOARD</vt:lpstr>
      <vt:lpstr>BLOCK PALETTE OVERVIEW FOR SPIKE PRIME &amp; ROBOT INVENTOR</vt:lpstr>
      <vt:lpstr>DownloadING CODE to YOUR HUB</vt:lpstr>
      <vt:lpstr>Connecting to HUB</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PROGRAMMING LESSON</dc:title>
  <dc:creator>Srinivasan Seshan</dc:creator>
  <cp:lastModifiedBy>Srinivasan Seshan</cp:lastModifiedBy>
  <cp:revision>127</cp:revision>
  <dcterms:created xsi:type="dcterms:W3CDTF">2016-07-04T02:35:12Z</dcterms:created>
  <dcterms:modified xsi:type="dcterms:W3CDTF">2023-05-12T17:07:27Z</dcterms:modified>
</cp:coreProperties>
</file>