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0"/>
  </p:notesMasterIdLst>
  <p:handoutMasterIdLst>
    <p:handoutMasterId r:id="rId11"/>
  </p:handoutMasterIdLst>
  <p:sldIdLst>
    <p:sldId id="275" r:id="rId2"/>
    <p:sldId id="285" r:id="rId3"/>
    <p:sldId id="281" r:id="rId4"/>
    <p:sldId id="288" r:id="rId5"/>
    <p:sldId id="290" r:id="rId6"/>
    <p:sldId id="291" r:id="rId7"/>
    <p:sldId id="28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EFA3B46D-3B48-D546-9AC4-7825DCC753CA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29045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4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16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348E7B7-CB10-7744-8E9A-D5F6A3373FBB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91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72F8D7-D7EF-8E43-91DE-2156A853280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C2147DD-19F3-FF4F-9373-B96ECA94D5D6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58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359A308-5F24-6F4D-8E04-D575FF0C1DA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BD43B1C-BD0A-5640-9BAB-EC4805C60032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1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535C26-74DD-274B-8F61-3669E39E0C38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0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8E1A308-C5F4-EB4E-A48C-AABF967150AD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95DF6165-D6B9-C44B-9A82-176A80358F6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26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BF509C-BB89-7245-8CD9-18D8CE6B7D62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33EDE0-9BCD-D748-AAB1-0EDD1924432F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5/30/2020)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8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7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BE8481C-FE8B-5747-A1E0-AE6DE15FDA8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88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EVENTS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Objectives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Learn what an event is and how to use them</a:t>
            </a:r>
          </a:p>
          <a:p>
            <a:pPr marL="514350" indent="-514350">
              <a:buAutoNum type="arabicParenR"/>
            </a:pPr>
            <a:r>
              <a:rPr lang="en-US" dirty="0"/>
              <a:t>Learn when you might use events</a:t>
            </a:r>
          </a:p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948992-CABE-4C0B-B03A-CB4D7C68E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Events?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Events allow you to run two or more blocks at the same time.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if you have one or more attachment arms connected to motors and you want to turn these arms while the robot is moving to complete a mission</a:t>
            </a:r>
          </a:p>
          <a:p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F6D7F-ECB9-4E2F-8F50-8AAC5B76F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5119818" y="3932528"/>
            <a:ext cx="2071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Robot lifting up hoops and driving forward.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610205" y="4157733"/>
            <a:ext cx="1696452" cy="1227220"/>
            <a:chOff x="1323474" y="3380874"/>
            <a:chExt cx="1696452" cy="1227220"/>
          </a:xfrm>
          <a:solidFill>
            <a:schemeClr val="accent2"/>
          </a:solidFill>
        </p:grpSpPr>
        <p:sp>
          <p:nvSpPr>
            <p:cNvPr id="61" name="Rectangle 60"/>
            <p:cNvSpPr/>
            <p:nvPr/>
          </p:nvSpPr>
          <p:spPr>
            <a:xfrm>
              <a:off x="1323474" y="3380874"/>
              <a:ext cx="1696452" cy="81814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419727" y="4199021"/>
              <a:ext cx="397042" cy="409073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473695" y="4199020"/>
              <a:ext cx="397042" cy="409073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545678" y="4651548"/>
            <a:ext cx="334513" cy="584358"/>
            <a:chOff x="3249164" y="3608942"/>
            <a:chExt cx="334513" cy="584358"/>
          </a:xfrm>
        </p:grpSpPr>
        <p:grpSp>
          <p:nvGrpSpPr>
            <p:cNvPr id="65" name="Group 64"/>
            <p:cNvGrpSpPr/>
            <p:nvPr/>
          </p:nvGrpSpPr>
          <p:grpSpPr>
            <a:xfrm>
              <a:off x="3249164" y="3608942"/>
              <a:ext cx="334513" cy="584358"/>
              <a:chOff x="2971800" y="3051810"/>
              <a:chExt cx="334513" cy="584358"/>
            </a:xfrm>
          </p:grpSpPr>
          <p:sp>
            <p:nvSpPr>
              <p:cNvPr id="67" name="Block Arc 66"/>
              <p:cNvSpPr/>
              <p:nvPr/>
            </p:nvSpPr>
            <p:spPr>
              <a:xfrm>
                <a:off x="2971800" y="3051810"/>
                <a:ext cx="334513" cy="457200"/>
              </a:xfrm>
              <a:prstGeom prst="blockArc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971800" y="3256120"/>
                <a:ext cx="334513" cy="380048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3362543" y="3887546"/>
              <a:ext cx="140252" cy="1853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9" name="Straight Connector 68"/>
          <p:cNvCxnSpPr>
            <a:cxnSpLocks/>
          </p:cNvCxnSpPr>
          <p:nvPr/>
        </p:nvCxnSpPr>
        <p:spPr>
          <a:xfrm>
            <a:off x="2306657" y="4808599"/>
            <a:ext cx="1046143" cy="1672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ight Arrow 69"/>
          <p:cNvSpPr/>
          <p:nvPr/>
        </p:nvSpPr>
        <p:spPr>
          <a:xfrm>
            <a:off x="1405502" y="5491992"/>
            <a:ext cx="2307433" cy="457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4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08021 -0.09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46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0.11876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77778E-6 3.33333E-6 L 0.01841 -0.09445 " pathEditMode="relative" rAng="0" ptsTypes="AA">
                                      <p:cBhvr>
                                        <p:cTn id="10" dur="17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17CF4-7649-704F-BBB1-184122A8B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Blocks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F0889-D57A-4C43-8490-E7E14EEDC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75" y="1505616"/>
            <a:ext cx="5794554" cy="4654528"/>
          </a:xfrm>
        </p:spPr>
        <p:txBody>
          <a:bodyPr/>
          <a:lstStyle/>
          <a:p>
            <a:r>
              <a:rPr lang="en-US" dirty="0"/>
              <a:t>Events are triggered by different conditions (e.g. sensor values, message broadcasts, or when a program starts)</a:t>
            </a:r>
          </a:p>
          <a:p>
            <a:r>
              <a:rPr lang="en-US" dirty="0"/>
              <a:t>This slide shows all the event blocks available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994AA6-9526-3C45-A94D-7233528F4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956849-C4F3-4223-83E7-FF9DB455B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6D92F86C-CD13-4BB7-9A4B-4FDCD2786A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1885"/>
          <a:stretch/>
        </p:blipFill>
        <p:spPr>
          <a:xfrm>
            <a:off x="6153116" y="2037584"/>
            <a:ext cx="2304288" cy="3985529"/>
          </a:xfrm>
          <a:prstGeom prst="rect">
            <a:avLst/>
          </a:prstGeom>
        </p:spPr>
      </p:pic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CEF2E9A5-EF87-444D-A34C-AE7488F9D1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16" t="57825"/>
          <a:stretch/>
        </p:blipFill>
        <p:spPr>
          <a:xfrm>
            <a:off x="3459215" y="3130764"/>
            <a:ext cx="2225570" cy="2892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418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9E16-5F0D-3344-9781-E9D5C8A9C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Program Starts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96A0E-D01A-A545-B0D4-F7A597FF9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75" y="2295204"/>
            <a:ext cx="4522802" cy="3864939"/>
          </a:xfrm>
        </p:spPr>
        <p:txBody>
          <a:bodyPr/>
          <a:lstStyle/>
          <a:p>
            <a:r>
              <a:rPr lang="en-US" dirty="0"/>
              <a:t>This block is used to start your programs.</a:t>
            </a:r>
          </a:p>
          <a:p>
            <a:r>
              <a:rPr lang="en-US" dirty="0"/>
              <a:t>If you have more than one in a project, you can have two separate pieces of code run when the program starts.</a:t>
            </a:r>
          </a:p>
          <a:p>
            <a:r>
              <a:rPr lang="en-US" dirty="0"/>
              <a:t>In the example on the right, the robot will move straight for two rotations while simultaneously running Motor D for 1 rotation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256EC-E8CD-DA44-BC0B-2C7E9F7B6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0398FD-9BC6-4583-A171-2ADB0C0C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B616CE-150A-2249-B2D2-705FC32EE6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4521" b="91233"/>
          <a:stretch/>
        </p:blipFill>
        <p:spPr>
          <a:xfrm>
            <a:off x="175260" y="1181968"/>
            <a:ext cx="2645422" cy="1040243"/>
          </a:xfrm>
          <a:prstGeom prst="rect">
            <a:avLst/>
          </a:prstGeom>
        </p:spPr>
      </p:pic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1908A47A-464C-4F96-B73D-47F2755BF6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0458" y="2358498"/>
            <a:ext cx="2883206" cy="232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783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28DD297E-8649-4513-AC21-51C992197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2898" y="3045627"/>
            <a:ext cx="5356870" cy="31190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34AA2D-0EE9-B44F-944D-BBB24A336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8017C-D105-D748-80EC-F72755D20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75" y="1244152"/>
            <a:ext cx="3239942" cy="4920488"/>
          </a:xfrm>
        </p:spPr>
        <p:txBody>
          <a:bodyPr>
            <a:normAutofit/>
          </a:bodyPr>
          <a:lstStyle/>
          <a:p>
            <a:r>
              <a:rPr lang="en-US" dirty="0"/>
              <a:t>Messages can trigger events when you want to (even in the middle of code)</a:t>
            </a:r>
          </a:p>
          <a:p>
            <a:r>
              <a:rPr lang="en-US" dirty="0"/>
              <a:t>Broadcast message: sends the message and then continues the rest of the code below it.</a:t>
            </a:r>
          </a:p>
          <a:p>
            <a:r>
              <a:rPr lang="en-US" dirty="0"/>
              <a:t>Broadcast message and wait: sends the message and waits for all the code under that received message finish and then continues the code under the broadcast message block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FFB2CC-6E38-0549-94F5-78A2466B8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BCFEB3-D3A7-4A7B-8C82-159A46339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12B552-5D6A-3B46-A1A6-D2214D66B0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1380" r="17885" b="9216"/>
          <a:stretch/>
        </p:blipFill>
        <p:spPr>
          <a:xfrm>
            <a:off x="3559255" y="1240968"/>
            <a:ext cx="1993101" cy="138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964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6EF79F3D-00B1-46EA-95EF-05D21B205E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786" y="3311421"/>
            <a:ext cx="2760298" cy="2676906"/>
          </a:xfrm>
          <a:prstGeom prst="rect">
            <a:avLst/>
          </a:prstGeom>
        </p:spPr>
      </p:pic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003BA1-DB02-429D-9C86-4DFA7A6CFF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9964" y="1780289"/>
            <a:ext cx="2610996" cy="38843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9EBA56-D560-8E48-99F0-347A36FD4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 Activation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5277D0C-360E-6448-9F75-B385AC694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75" y="1505616"/>
            <a:ext cx="5563326" cy="4654528"/>
          </a:xfrm>
        </p:spPr>
        <p:txBody>
          <a:bodyPr/>
          <a:lstStyle/>
          <a:p>
            <a:r>
              <a:rPr lang="en-US" dirty="0"/>
              <a:t>You can use the Event Sensor blocks to trigger an event when a sensor condition is met.</a:t>
            </a:r>
          </a:p>
          <a:p>
            <a:r>
              <a:rPr lang="en-US" dirty="0"/>
              <a:t>In the example below, the robot moves forward and checks for the color black at the same time.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321732-98D2-8E49-84F6-301339C0A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527173-E29B-4240-9107-89CDF6F29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F47AFA-E3F6-974C-A0E3-336FB21A53CC}"/>
              </a:ext>
            </a:extLst>
          </p:cNvPr>
          <p:cNvSpPr txBox="1"/>
          <p:nvPr/>
        </p:nvSpPr>
        <p:spPr>
          <a:xfrm>
            <a:off x="3645281" y="5433849"/>
            <a:ext cx="1578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Plays a beep when black is found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7B4FEF-0FA4-5B44-A9EE-2E448CA84B32}"/>
              </a:ext>
            </a:extLst>
          </p:cNvPr>
          <p:cNvSpPr txBox="1"/>
          <p:nvPr/>
        </p:nvSpPr>
        <p:spPr>
          <a:xfrm>
            <a:off x="3545820" y="4112464"/>
            <a:ext cx="1578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Moves forward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23E9FD-29DB-EF4C-B978-65A58E4B08F6}"/>
              </a:ext>
            </a:extLst>
          </p:cNvPr>
          <p:cNvSpPr txBox="1"/>
          <p:nvPr/>
        </p:nvSpPr>
        <p:spPr>
          <a:xfrm>
            <a:off x="3279665" y="5087492"/>
            <a:ext cx="2095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Simultaneously checks color</a:t>
            </a:r>
          </a:p>
        </p:txBody>
      </p:sp>
    </p:spTree>
    <p:extLst>
      <p:ext uri="{BB962C8B-B14F-4D97-AF65-F5344CB8AC3E}">
        <p14:creationId xmlns:p14="http://schemas.microsoft.com/office/powerpoint/2010/main" val="1799328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</a:t>
            </a:r>
            <a:r>
              <a:rPr lang="en-US" sz="1600"/>
              <a:t>for Prime </a:t>
            </a:r>
            <a:r>
              <a:rPr lang="en-US" sz="1600" dirty="0"/>
              <a:t>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1527</TotalTime>
  <Words>484</Words>
  <Application>Microsoft Macintosh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MT</vt:lpstr>
      <vt:lpstr>Helvetica Neue</vt:lpstr>
      <vt:lpstr>Wingdings 2</vt:lpstr>
      <vt:lpstr>Dividend</vt:lpstr>
      <vt:lpstr>Introduction TO EVENTS</vt:lpstr>
      <vt:lpstr>Lesson Objectives</vt:lpstr>
      <vt:lpstr>What are Events?</vt:lpstr>
      <vt:lpstr>Event Blocks</vt:lpstr>
      <vt:lpstr>When Program Starts</vt:lpstr>
      <vt:lpstr>Broadcast Messages</vt:lpstr>
      <vt:lpstr>Sensor Activation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Srinivasan Seshan</cp:lastModifiedBy>
  <cp:revision>143</cp:revision>
  <dcterms:created xsi:type="dcterms:W3CDTF">2016-07-04T02:35:12Z</dcterms:created>
  <dcterms:modified xsi:type="dcterms:W3CDTF">2020-12-17T19:01:45Z</dcterms:modified>
</cp:coreProperties>
</file>